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8" r:id="rId3"/>
    <p:sldId id="290" r:id="rId4"/>
    <p:sldId id="257" r:id="rId5"/>
    <p:sldId id="258" r:id="rId6"/>
    <p:sldId id="260" r:id="rId7"/>
    <p:sldId id="263" r:id="rId8"/>
    <p:sldId id="264" r:id="rId9"/>
    <p:sldId id="267" r:id="rId10"/>
    <p:sldId id="262" r:id="rId11"/>
    <p:sldId id="265" r:id="rId12"/>
    <p:sldId id="261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6" r:id="rId21"/>
    <p:sldId id="279" r:id="rId22"/>
    <p:sldId id="288" r:id="rId23"/>
    <p:sldId id="280" r:id="rId24"/>
    <p:sldId id="285" r:id="rId25"/>
    <p:sldId id="284" r:id="rId26"/>
    <p:sldId id="278" r:id="rId27"/>
    <p:sldId id="283" r:id="rId28"/>
    <p:sldId id="281" r:id="rId29"/>
    <p:sldId id="289" r:id="rId30"/>
    <p:sldId id="287" r:id="rId31"/>
    <p:sldId id="286" r:id="rId32"/>
    <p:sldId id="291" r:id="rId33"/>
    <p:sldId id="292" r:id="rId3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7692" autoAdjust="0"/>
  </p:normalViewPr>
  <p:slideViewPr>
    <p:cSldViewPr snapToGrid="0" snapToObjects="1">
      <p:cViewPr varScale="1">
        <p:scale>
          <a:sx n="84" d="100"/>
          <a:sy n="84" d="100"/>
        </p:scale>
        <p:origin x="-1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3782-131A-4F4A-8698-808AD65BA99E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8AEA-BCA5-BD48-A9EA-CC4D2BB62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72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D612-9785-A948-A7CD-8764DCA87A4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92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1EF5-1B7E-0046-A098-CAD4798D56F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66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5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63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5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15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64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02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75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92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35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5EE8-4EA7-4947-83F0-D2E04501B942}" type="datetimeFigureOut">
              <a:rPr kumimoji="1" lang="ja-JP" altLang="en-US" smtClean="0"/>
              <a:t>2015/02/28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D1D3-A795-9249-B8C3-6086AAED0A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1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MW_WA_124085231305616229885__DSC08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228" y="0"/>
            <a:ext cx="10301834" cy="68567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135982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ja-JP" sz="3200" dirty="0" smtClean="0">
                <a:solidFill>
                  <a:srgbClr val="00FFFF"/>
                </a:solidFill>
              </a:rPr>
              <a:t>SKA</a:t>
            </a:r>
            <a:r>
              <a:rPr lang="ja-JP" altLang="en-US" sz="3200" dirty="0">
                <a:solidFill>
                  <a:srgbClr val="00FFFF"/>
                </a:solidFill>
              </a:rPr>
              <a:t>によって展開される天体位置計測に基づくサイエンス</a:t>
            </a:r>
            <a:r>
              <a:rPr lang="en-US" altLang="ja-JP" sz="3600" dirty="0" smtClean="0">
                <a:solidFill>
                  <a:srgbClr val="00FFFF"/>
                </a:solidFill>
              </a:rPr>
              <a:t/>
            </a:r>
            <a:br>
              <a:rPr lang="en-US" altLang="ja-JP" sz="3600" dirty="0" smtClean="0">
                <a:solidFill>
                  <a:srgbClr val="00FFFF"/>
                </a:solidFill>
              </a:rPr>
            </a:br>
            <a:r>
              <a:rPr lang="en-US" altLang="ja-JP" sz="3600" dirty="0" smtClean="0">
                <a:solidFill>
                  <a:srgbClr val="00FFFF"/>
                </a:solidFill>
              </a:rPr>
              <a:t/>
            </a:r>
            <a:br>
              <a:rPr lang="en-US" altLang="ja-JP" sz="3600" dirty="0" smtClean="0">
                <a:solidFill>
                  <a:srgbClr val="00FFFF"/>
                </a:solidFill>
              </a:rPr>
            </a:br>
            <a:r>
              <a:rPr lang="en-US" altLang="ja-JP" sz="3600" dirty="0" smtClean="0">
                <a:solidFill>
                  <a:srgbClr val="00FFFF"/>
                </a:solidFill>
              </a:rPr>
              <a:t/>
            </a:r>
            <a:br>
              <a:rPr lang="en-US" altLang="ja-JP" sz="3600" dirty="0" smtClean="0">
                <a:solidFill>
                  <a:srgbClr val="00FFFF"/>
                </a:solidFill>
              </a:rPr>
            </a:br>
            <a:r>
              <a:rPr kumimoji="1" lang="ja-JP" altLang="en-US" sz="3100" dirty="0" smtClean="0">
                <a:solidFill>
                  <a:srgbClr val="FFFF00"/>
                </a:solidFill>
              </a:rPr>
              <a:t>日本版</a:t>
            </a:r>
            <a:r>
              <a:rPr kumimoji="1" lang="en-US" altLang="ja-JP" sz="3100" dirty="0" smtClean="0">
                <a:solidFill>
                  <a:srgbClr val="FFFF00"/>
                </a:solidFill>
              </a:rPr>
              <a:t>SKA Science Book </a:t>
            </a:r>
            <a:r>
              <a:rPr lang="ja-JP" altLang="en-US" sz="3100" dirty="0" smtClean="0">
                <a:solidFill>
                  <a:srgbClr val="FFFF00"/>
                </a:solidFill>
              </a:rPr>
              <a:t>第</a:t>
            </a:r>
            <a:r>
              <a:rPr lang="en-US" altLang="ja-JP" sz="3100" dirty="0" smtClean="0">
                <a:solidFill>
                  <a:srgbClr val="FFFF00"/>
                </a:solidFill>
              </a:rPr>
              <a:t>7</a:t>
            </a:r>
            <a:r>
              <a:rPr lang="ja-JP" altLang="en-US" sz="3100" dirty="0" smtClean="0">
                <a:solidFill>
                  <a:srgbClr val="FFFF00"/>
                </a:solidFill>
              </a:rPr>
              <a:t>章：　近傍宇宙時空計測</a:t>
            </a:r>
            <a:endParaRPr kumimoji="1" lang="ja-JP" altLang="en-US" sz="3100" dirty="0">
              <a:solidFill>
                <a:srgbClr val="FFFF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5896" y="4719050"/>
            <a:ext cx="7896725" cy="1227221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今井　裕（鹿児島大学大学院理工学研究科）</a:t>
            </a:r>
            <a:endParaRPr kumimoji="1" lang="en-US" altLang="ja-JP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US" altLang="ja-JP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SKA-JP Astrometry sub-Working Group</a:t>
            </a:r>
            <a:endParaRPr kumimoji="1" lang="ja-JP" alt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図 4" descr="SKAJPlogo_entry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41" y="0"/>
            <a:ext cx="2327459" cy="21304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91526" y="634660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CFFCC"/>
                </a:solidFill>
              </a:rPr>
              <a:t>Photo provided by NAOJ/Chile Observatory</a:t>
            </a:r>
            <a:endParaRPr kumimoji="1" lang="ja-JP" altLang="en-US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3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632" y="168939"/>
            <a:ext cx="8783052" cy="59075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SKA</a:t>
            </a:r>
            <a:r>
              <a:rPr kumimoji="1" lang="ja-JP" altLang="en-US" sz="2800" dirty="0" smtClean="0"/>
              <a:t>アストロメトリの実現性</a:t>
            </a:r>
            <a:r>
              <a:rPr lang="en-US" altLang="ja-JP" sz="2800" dirty="0"/>
              <a:t> 4</a:t>
            </a:r>
            <a:r>
              <a:rPr lang="en-US" altLang="ja-JP" sz="2800" dirty="0" smtClean="0"/>
              <a:t>/6</a:t>
            </a:r>
            <a:r>
              <a:rPr lang="ja-JP" altLang="en-US" sz="2800" dirty="0" smtClean="0"/>
              <a:t>：</a:t>
            </a:r>
            <a:r>
              <a:rPr lang="ja-JP" altLang="en-US" sz="2800" dirty="0" smtClean="0"/>
              <a:t>　広視野・同時複数視野</a:t>
            </a:r>
            <a:endParaRPr kumimoji="1" lang="ja-JP" altLang="en-US" sz="2800" dirty="0"/>
          </a:p>
        </p:txBody>
      </p:sp>
      <p:pic>
        <p:nvPicPr>
          <p:cNvPr id="4" name="図 3" descr="VLBI_calibr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0" y="2027025"/>
            <a:ext cx="8046638" cy="4830975"/>
          </a:xfrm>
          <a:prstGeom prst="rect">
            <a:avLst/>
          </a:prstGeom>
        </p:spPr>
      </p:pic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429949"/>
              </p:ext>
            </p:extLst>
          </p:nvPr>
        </p:nvGraphicFramePr>
        <p:xfrm>
          <a:off x="289480" y="992682"/>
          <a:ext cx="4595337" cy="86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" name="数式" r:id="rId4" imgW="2565400" imgH="482600" progId="Equation.3">
                  <p:embed/>
                </p:oleObj>
              </mc:Choice>
              <mc:Fallback>
                <p:oleObj name="数式" r:id="rId4" imgW="2565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80" y="992682"/>
                        <a:ext cx="4595337" cy="86414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062399" y="845169"/>
            <a:ext cx="4011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00FF"/>
                </a:solidFill>
              </a:rPr>
              <a:t>銀河面：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ja-JP" altLang="ja-JP" sz="2000" b="1" dirty="0">
                <a:solidFill>
                  <a:srgbClr val="0000FF"/>
                </a:solidFill>
              </a:rPr>
              <a:t>　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　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同一視野に複数のメーザー源</a:t>
            </a:r>
            <a:endParaRPr kumimoji="1"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参照電波源：　同時に複数観測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  <a:sym typeface="Wingdings"/>
              </a:rPr>
              <a:t>大気遅延残差（主に電離層）補正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1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632" y="154183"/>
            <a:ext cx="8783052" cy="59075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SKA</a:t>
            </a:r>
            <a:r>
              <a:rPr kumimoji="1" lang="ja-JP" altLang="en-US" sz="2800" dirty="0" smtClean="0"/>
              <a:t>アストロメトリの実現性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5/6</a:t>
            </a:r>
            <a:r>
              <a:rPr lang="ja-JP" altLang="en-US" sz="2800" dirty="0" smtClean="0"/>
              <a:t>：</a:t>
            </a:r>
            <a:r>
              <a:rPr lang="ja-JP" altLang="en-US" sz="2800" dirty="0" smtClean="0"/>
              <a:t>　測量対象密集度</a:t>
            </a:r>
            <a:endParaRPr kumimoji="1" lang="ja-JP" altLang="en-US" sz="2800" dirty="0"/>
          </a:p>
        </p:txBody>
      </p:sp>
      <p:pic>
        <p:nvPicPr>
          <p:cNvPr id="6" name="図 5" descr="SPLASH_1612MH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989472"/>
            <a:ext cx="6586358" cy="4214484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60480" y="6248916"/>
            <a:ext cx="9023684" cy="59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SPLASH=Southern </a:t>
            </a:r>
            <a:r>
              <a:rPr lang="en-US" altLang="ja-JP" sz="2800" dirty="0" err="1" smtClean="0"/>
              <a:t>Parkes</a:t>
            </a:r>
            <a:r>
              <a:rPr lang="en-US" altLang="ja-JP" sz="2800" dirty="0" smtClean="0"/>
              <a:t> Large Area Survey of Hydroxyl (Dawson et al. 2014)</a:t>
            </a:r>
            <a:endParaRPr lang="ja-JP" altLang="en-US" sz="2800" dirty="0"/>
          </a:p>
        </p:txBody>
      </p:sp>
      <p:sp>
        <p:nvSpPr>
          <p:cNvPr id="3" name="円/楕円 2"/>
          <p:cNvSpPr/>
          <p:nvPr/>
        </p:nvSpPr>
        <p:spPr>
          <a:xfrm>
            <a:off x="7885177" y="1491592"/>
            <a:ext cx="265792" cy="280597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26990" y="1801725"/>
            <a:ext cx="2317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660066"/>
                </a:solidFill>
              </a:rPr>
              <a:t>SKA-mid</a:t>
            </a:r>
          </a:p>
          <a:p>
            <a:pPr algn="ctr"/>
            <a:r>
              <a:rPr kumimoji="1" lang="en-US" altLang="ja-JP" b="1" dirty="0" smtClean="0">
                <a:solidFill>
                  <a:srgbClr val="660066"/>
                </a:solidFill>
              </a:rPr>
              <a:t>15-m dish </a:t>
            </a:r>
            <a:r>
              <a:rPr lang="en-US" altLang="ja-JP" b="1" dirty="0" smtClean="0">
                <a:solidFill>
                  <a:srgbClr val="660066"/>
                </a:solidFill>
              </a:rPr>
              <a:t>beam</a:t>
            </a:r>
          </a:p>
          <a:p>
            <a:pPr algn="ctr"/>
            <a:endParaRPr kumimoji="1" lang="en-US" altLang="ja-JP" b="1" dirty="0">
              <a:solidFill>
                <a:srgbClr val="660066"/>
              </a:solidFill>
            </a:endParaRPr>
          </a:p>
          <a:p>
            <a:pPr algn="ctr"/>
            <a:r>
              <a:rPr lang="en-US" altLang="ja-JP" b="1" dirty="0" smtClean="0">
                <a:solidFill>
                  <a:srgbClr val="660066"/>
                </a:solidFill>
              </a:rPr>
              <a:t>SKA1-survey</a:t>
            </a:r>
          </a:p>
          <a:p>
            <a:pPr algn="ctr"/>
            <a:r>
              <a:rPr kumimoji="1" lang="en-US" altLang="ja-JP" b="1" dirty="0" smtClean="0">
                <a:solidFill>
                  <a:srgbClr val="660066"/>
                </a:solidFill>
              </a:rPr>
              <a:t>PSF </a:t>
            </a:r>
            <a:r>
              <a:rPr kumimoji="1" lang="en-US" altLang="ja-JP" b="1" dirty="0" err="1" smtClean="0">
                <a:solidFill>
                  <a:srgbClr val="660066"/>
                </a:solidFill>
              </a:rPr>
              <a:t>FoV</a:t>
            </a:r>
            <a:endParaRPr kumimoji="1" lang="ja-JP" altLang="en-US" b="1" dirty="0">
              <a:solidFill>
                <a:srgbClr val="660066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205556" y="3230285"/>
            <a:ext cx="2700000" cy="2700000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85991" y="5400490"/>
            <a:ext cx="6586359" cy="839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>
                <a:solidFill>
                  <a:srgbClr val="FF6600"/>
                </a:solidFill>
              </a:rPr>
              <a:t>課題：</a:t>
            </a:r>
            <a:r>
              <a:rPr lang="en-US" altLang="ja-JP" sz="2400" dirty="0" smtClean="0">
                <a:solidFill>
                  <a:srgbClr val="FF6600"/>
                </a:solidFill>
              </a:rPr>
              <a:t> </a:t>
            </a:r>
            <a:r>
              <a:rPr lang="en-US" altLang="ja-JP" sz="2400" dirty="0" smtClean="0">
                <a:solidFill>
                  <a:srgbClr val="FF6600"/>
                </a:solidFill>
              </a:rPr>
              <a:t>VLBI</a:t>
            </a:r>
            <a:r>
              <a:rPr lang="ja-JP" altLang="en-US" sz="2400" dirty="0" smtClean="0">
                <a:solidFill>
                  <a:srgbClr val="FF6600"/>
                </a:solidFill>
              </a:rPr>
              <a:t>基線を成す</a:t>
            </a:r>
            <a:r>
              <a:rPr lang="ja-JP" altLang="en-US" sz="2400" dirty="0" smtClean="0">
                <a:solidFill>
                  <a:srgbClr val="FF6600"/>
                </a:solidFill>
              </a:rPr>
              <a:t>既存</a:t>
            </a:r>
            <a:r>
              <a:rPr lang="ja-JP" altLang="en-US" sz="2400" dirty="0" smtClean="0">
                <a:solidFill>
                  <a:srgbClr val="FF6600"/>
                </a:solidFill>
              </a:rPr>
              <a:t>望遠鏡の視野（</a:t>
            </a:r>
            <a:r>
              <a:rPr lang="en-US" altLang="ja-JP" sz="2400" dirty="0" smtClean="0">
                <a:solidFill>
                  <a:srgbClr val="FF6600"/>
                </a:solidFill>
              </a:rPr>
              <a:t>&lt;0.3°</a:t>
            </a:r>
            <a:r>
              <a:rPr lang="ja-JP" altLang="en-US" sz="2400" dirty="0" smtClean="0">
                <a:solidFill>
                  <a:srgbClr val="FF6600"/>
                </a:solidFill>
              </a:rPr>
              <a:t>）</a:t>
            </a:r>
            <a:endParaRPr lang="en-US" altLang="ja-JP" sz="2400" dirty="0" smtClean="0">
              <a:solidFill>
                <a:srgbClr val="FF6600"/>
              </a:solidFill>
            </a:endParaRPr>
          </a:p>
          <a:p>
            <a:pPr algn="l"/>
            <a:r>
              <a:rPr lang="ja-JP" altLang="en-US" sz="2400" dirty="0" smtClean="0">
                <a:solidFill>
                  <a:srgbClr val="FF6600"/>
                </a:solidFill>
                <a:sym typeface="Wingdings"/>
              </a:rPr>
              <a:t></a:t>
            </a:r>
            <a:r>
              <a:rPr lang="en-US" altLang="ja-JP" sz="2400" dirty="0" smtClean="0">
                <a:solidFill>
                  <a:srgbClr val="FF6600"/>
                </a:solidFill>
                <a:sym typeface="Wingdings"/>
              </a:rPr>
              <a:t>PAF</a:t>
            </a:r>
            <a:r>
              <a:rPr lang="ja-JP" altLang="en-US" sz="2400" dirty="0" smtClean="0">
                <a:solidFill>
                  <a:srgbClr val="FF6600"/>
                </a:solidFill>
                <a:sym typeface="Wingdings"/>
              </a:rPr>
              <a:t>搭載</a:t>
            </a:r>
            <a:r>
              <a:rPr lang="en-US" altLang="ja-JP" sz="2400" dirty="0" smtClean="0">
                <a:solidFill>
                  <a:srgbClr val="FF6600"/>
                </a:solidFill>
                <a:sym typeface="Wingdings"/>
              </a:rPr>
              <a:t>? </a:t>
            </a:r>
            <a:r>
              <a:rPr lang="ja-JP" altLang="en-US" sz="2400" dirty="0" smtClean="0">
                <a:solidFill>
                  <a:srgbClr val="FF6600"/>
                </a:solidFill>
                <a:sym typeface="Wingdings"/>
              </a:rPr>
              <a:t>高速視野切り替え</a:t>
            </a:r>
            <a:r>
              <a:rPr lang="en-US" altLang="ja-JP" sz="2400" dirty="0" smtClean="0">
                <a:solidFill>
                  <a:srgbClr val="FF6600"/>
                </a:solidFill>
                <a:sym typeface="Wingdings"/>
              </a:rPr>
              <a:t>?</a:t>
            </a:r>
            <a:endParaRPr lang="ja-JP" alt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632" y="121024"/>
            <a:ext cx="8783052" cy="939338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SKA</a:t>
            </a:r>
            <a:r>
              <a:rPr lang="ja-JP" altLang="en-US" sz="2800" dirty="0"/>
              <a:t>アストロメトリの実現性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6</a:t>
            </a:r>
            <a:r>
              <a:rPr lang="en-US" altLang="ja-JP" sz="2800" dirty="0" smtClean="0"/>
              <a:t>/</a:t>
            </a:r>
            <a:r>
              <a:rPr lang="en-US" altLang="ja-JP" sz="2800" dirty="0"/>
              <a:t>6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同一視野内で観測される参照電波源</a:t>
            </a:r>
            <a:endParaRPr kumimoji="1" lang="ja-JP" altLang="en-US" sz="2800" dirty="0"/>
          </a:p>
        </p:txBody>
      </p:sp>
      <p:pic>
        <p:nvPicPr>
          <p:cNvPr id="3" name="図 2" descr="SKA_calibrato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54" y="1060362"/>
            <a:ext cx="4946566" cy="3784187"/>
          </a:xfrm>
          <a:prstGeom prst="rect">
            <a:avLst/>
          </a:prstGeom>
        </p:spPr>
      </p:pic>
      <p:pic>
        <p:nvPicPr>
          <p:cNvPr id="6" name="図 5" descr="135_Memo_QSO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6" y="1071524"/>
            <a:ext cx="3333990" cy="392582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35508" y="5264311"/>
            <a:ext cx="212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Radio sources in </a:t>
            </a:r>
            <a:r>
              <a:rPr kumimoji="1" lang="en-US" altLang="ja-JP" dirty="0" err="1" smtClean="0"/>
              <a:t>FoV</a:t>
            </a:r>
            <a:endParaRPr lang="en-US" altLang="ja-JP" dirty="0"/>
          </a:p>
          <a:p>
            <a:pPr algn="ctr"/>
            <a:r>
              <a:rPr kumimoji="1" lang="en-US" altLang="ja-JP" dirty="0" smtClean="0"/>
              <a:t>(SKA Memo 135)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09943" y="4674181"/>
            <a:ext cx="4549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Total number of references sources on the Sky</a:t>
            </a:r>
          </a:p>
          <a:p>
            <a:pPr algn="ctr"/>
            <a:r>
              <a:rPr kumimoji="1" lang="en-US" altLang="ja-JP" dirty="0" smtClean="0"/>
              <a:t>(plot by Gabor </a:t>
            </a:r>
            <a:r>
              <a:rPr kumimoji="1" lang="en-US" altLang="ja-JP" dirty="0" err="1" smtClean="0"/>
              <a:t>Orosz</a:t>
            </a:r>
            <a:r>
              <a:rPr kumimoji="1" lang="en-US" altLang="ja-JP" dirty="0" smtClean="0"/>
              <a:t>)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54649" y="5402810"/>
            <a:ext cx="5330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160 000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calibrators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at 2.2 GHz </a:t>
            </a:r>
            <a:r>
              <a:rPr lang="en-US" altLang="ja-JP" sz="2000" b="1" dirty="0" smtClean="0">
                <a:solidFill>
                  <a:srgbClr val="0000FF"/>
                </a:solidFill>
                <a:sym typeface="Wingdings"/>
              </a:rPr>
              <a:t> 2.9 </a:t>
            </a:r>
            <a:r>
              <a:rPr lang="ja-JP" altLang="en-US" sz="2000" b="1" dirty="0" smtClean="0">
                <a:solidFill>
                  <a:srgbClr val="0000FF"/>
                </a:solidFill>
                <a:sym typeface="Wingdings"/>
              </a:rPr>
              <a:t>個</a:t>
            </a:r>
            <a:r>
              <a:rPr lang="en-US" altLang="ja-JP" sz="2000" b="1" dirty="0" smtClean="0">
                <a:solidFill>
                  <a:srgbClr val="0000FF"/>
                </a:solidFill>
                <a:sym typeface="Wingdings"/>
              </a:rPr>
              <a:t>/</a:t>
            </a:r>
            <a:r>
              <a:rPr lang="ja-JP" altLang="en-US" sz="2000" b="1" dirty="0" smtClean="0">
                <a:solidFill>
                  <a:srgbClr val="0000FF"/>
                </a:solidFill>
                <a:sym typeface="Wingdings"/>
              </a:rPr>
              <a:t>ビーム</a:t>
            </a:r>
            <a:endParaRPr lang="en-US" altLang="ja-JP" sz="2000" b="1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altLang="ja-JP" sz="20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sym typeface="Wingdings"/>
              </a:rPr>
              <a:t>                               </a:t>
            </a:r>
            <a:r>
              <a:rPr lang="en-US" altLang="ja-JP" sz="2000" b="1" dirty="0" smtClean="0">
                <a:sym typeface="Wingdings"/>
              </a:rPr>
              <a:t> for OH masers, pulsars</a:t>
            </a:r>
            <a:endParaRPr lang="en-US" altLang="ja-JP" sz="2000" b="1" dirty="0" smtClean="0"/>
          </a:p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130 000 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calibrators 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at 8.4 GHz </a:t>
            </a:r>
            <a:r>
              <a:rPr kumimoji="1" lang="en-US" altLang="ja-JP" sz="2000" b="1" dirty="0" smtClean="0">
                <a:solidFill>
                  <a:srgbClr val="0000FF"/>
                </a:solidFill>
                <a:sym typeface="Wingdings"/>
              </a:rPr>
              <a:t> 0.05 </a:t>
            </a:r>
            <a:r>
              <a:rPr kumimoji="1" lang="ja-JP" altLang="en-US" sz="2000" b="1" dirty="0" smtClean="0">
                <a:solidFill>
                  <a:srgbClr val="0000FF"/>
                </a:solidFill>
                <a:sym typeface="Wingdings"/>
              </a:rPr>
              <a:t>個</a:t>
            </a:r>
            <a:r>
              <a:rPr kumimoji="1" lang="en-US" altLang="ja-JP" sz="2000" b="1" dirty="0" smtClean="0">
                <a:solidFill>
                  <a:srgbClr val="0000FF"/>
                </a:solidFill>
                <a:sym typeface="Wingdings"/>
              </a:rPr>
              <a:t>/</a:t>
            </a:r>
            <a:r>
              <a:rPr kumimoji="1" lang="ja-JP" altLang="en-US" sz="2000" b="1" dirty="0" smtClean="0">
                <a:solidFill>
                  <a:srgbClr val="0000FF"/>
                </a:solidFill>
                <a:sym typeface="Wingdings"/>
              </a:rPr>
              <a:t>ビーム</a:t>
            </a:r>
            <a:endParaRPr kumimoji="1" lang="en-US" altLang="ja-JP" sz="2000" b="1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altLang="ja-JP" sz="20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sym typeface="Wingdings"/>
              </a:rPr>
              <a:t>                                </a:t>
            </a:r>
            <a:r>
              <a:rPr lang="en-US" altLang="ja-JP" sz="2000" b="1" dirty="0" smtClean="0">
                <a:solidFill>
                  <a:srgbClr val="000000"/>
                </a:solidFill>
                <a:sym typeface="Wingdings"/>
              </a:rPr>
              <a:t> for CH</a:t>
            </a:r>
            <a:r>
              <a:rPr lang="en-US" altLang="ja-JP" sz="2000" b="1" baseline="-25000" dirty="0" smtClean="0">
                <a:solidFill>
                  <a:srgbClr val="000000"/>
                </a:solidFill>
                <a:sym typeface="Wingdings"/>
              </a:rPr>
              <a:t>3</a:t>
            </a:r>
            <a:r>
              <a:rPr lang="en-US" altLang="ja-JP" sz="2000" b="1" dirty="0" smtClean="0">
                <a:solidFill>
                  <a:srgbClr val="000000"/>
                </a:solidFill>
                <a:sym typeface="Wingdings"/>
              </a:rPr>
              <a:t>OH masers</a:t>
            </a:r>
            <a:endParaRPr kumimoji="1" lang="ja-JP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3414"/>
            <a:ext cx="8229600" cy="8329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SKA</a:t>
            </a:r>
            <a:r>
              <a:rPr lang="ja-JP" altLang="en-US" dirty="0" smtClean="0"/>
              <a:t>アストロメトリを巡る世界の情勢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109" y="1330403"/>
            <a:ext cx="8937827" cy="5227321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800" dirty="0" smtClean="0"/>
              <a:t>「アストロメトリ」という国際</a:t>
            </a:r>
            <a:r>
              <a:rPr kumimoji="1" lang="en-US" altLang="ja-JP" sz="2800" dirty="0" smtClean="0"/>
              <a:t>Science WG</a:t>
            </a:r>
            <a:r>
              <a:rPr kumimoji="1" lang="ja-JP" altLang="en-US" sz="2800" dirty="0" smtClean="0"/>
              <a:t>は存在</a:t>
            </a:r>
            <a:r>
              <a:rPr kumimoji="1" lang="ja-JP" altLang="en-US" sz="2800" dirty="0" smtClean="0"/>
              <a:t>しない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VLBI/Milky Way Focus Groups </a:t>
            </a:r>
            <a:r>
              <a:rPr lang="ja-JP" altLang="en-US" sz="2800" dirty="0" smtClean="0"/>
              <a:t>創設</a:t>
            </a:r>
            <a:r>
              <a:rPr lang="en-US" altLang="ja-JP" sz="2800" dirty="0" smtClean="0"/>
              <a:t>(2014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6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)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SKA Science Book </a:t>
            </a:r>
            <a:r>
              <a:rPr kumimoji="1" lang="ja-JP" altLang="en-US" sz="2800" dirty="0" smtClean="0"/>
              <a:t>等に見られる関連記述</a:t>
            </a:r>
            <a:endParaRPr kumimoji="1" lang="en-US" altLang="ja-JP" sz="2800" dirty="0" smtClean="0"/>
          </a:p>
          <a:p>
            <a:pPr lvl="1"/>
            <a:r>
              <a:rPr kumimoji="1" lang="en-US" altLang="ja-JP" sz="2400" dirty="0" smtClean="0"/>
              <a:t>VLBI with the SKA (</a:t>
            </a:r>
            <a:r>
              <a:rPr kumimoji="1" lang="en-US" altLang="ja-JP" sz="2400" dirty="0" err="1" smtClean="0"/>
              <a:t>Paragi</a:t>
            </a:r>
            <a:r>
              <a:rPr kumimoji="1" lang="en-US" altLang="ja-JP" sz="2400" dirty="0" smtClean="0"/>
              <a:t> et al.)</a:t>
            </a:r>
          </a:p>
          <a:p>
            <a:pPr lvl="1"/>
            <a:r>
              <a:rPr kumimoji="1" lang="en-US" altLang="ja-JP" sz="2400" dirty="0" smtClean="0"/>
              <a:t>Maser </a:t>
            </a:r>
            <a:r>
              <a:rPr kumimoji="1" lang="en-US" altLang="ja-JP" sz="2400" dirty="0" smtClean="0"/>
              <a:t>astrometry </a:t>
            </a:r>
            <a:r>
              <a:rPr lang="en-US" altLang="ja-JP" sz="2400" dirty="0" smtClean="0"/>
              <a:t>with VLBI and the SKA (Green et al.)</a:t>
            </a:r>
            <a:endParaRPr kumimoji="1" lang="en-US" altLang="ja-JP" sz="2400" dirty="0" smtClean="0"/>
          </a:p>
          <a:p>
            <a:pPr lvl="1"/>
            <a:r>
              <a:rPr kumimoji="1" lang="en-US" altLang="ja-JP" sz="2400" dirty="0" smtClean="0"/>
              <a:t>OH masers in the Milky Way and the Local Group of galaxies (</a:t>
            </a:r>
            <a:r>
              <a:rPr kumimoji="1" lang="en-US" altLang="ja-JP" sz="2400" dirty="0" err="1" smtClean="0"/>
              <a:t>Etoka</a:t>
            </a:r>
            <a:r>
              <a:rPr kumimoji="1" lang="en-US" altLang="ja-JP" sz="2400" dirty="0" smtClean="0"/>
              <a:t> et al.)</a:t>
            </a:r>
          </a:p>
          <a:p>
            <a:pPr lvl="1"/>
            <a:r>
              <a:rPr kumimoji="1" lang="en-US" altLang="ja-JP" sz="2400" dirty="0" smtClean="0"/>
              <a:t>Three-dimensional </a:t>
            </a:r>
            <a:r>
              <a:rPr kumimoji="1" lang="en-US" altLang="ja-JP" sz="2400" dirty="0" smtClean="0"/>
              <a:t>tomography </a:t>
            </a:r>
            <a:r>
              <a:rPr kumimoji="1" lang="en-US" altLang="ja-JP" sz="2400" dirty="0" smtClean="0"/>
              <a:t>of the Galactic and </a:t>
            </a:r>
            <a:r>
              <a:rPr kumimoji="1" lang="en-US" altLang="ja-JP" sz="2400" dirty="0" smtClean="0"/>
              <a:t>extragalactic </a:t>
            </a:r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agneto-ionic </a:t>
            </a:r>
            <a:r>
              <a:rPr kumimoji="1" lang="en-US" altLang="ja-JP" sz="2400" dirty="0" smtClean="0"/>
              <a:t>Medium with the SKA (Han et al.</a:t>
            </a:r>
            <a:r>
              <a:rPr kumimoji="1" lang="en-US" altLang="ja-JP" sz="2400" dirty="0" smtClean="0"/>
              <a:t>)</a:t>
            </a:r>
          </a:p>
          <a:p>
            <a:r>
              <a:rPr lang="ja-JP" altLang="en-US" sz="2800" dirty="0" smtClean="0"/>
              <a:t>関連重要文献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Secular Galactic aberration (</a:t>
            </a:r>
            <a:r>
              <a:rPr lang="en-US" altLang="ja-JP" sz="2400" dirty="0" err="1" smtClean="0"/>
              <a:t>Titov</a:t>
            </a:r>
            <a:r>
              <a:rPr lang="en-US" altLang="ja-JP" sz="2400" dirty="0" smtClean="0"/>
              <a:t> et al. 2011)</a:t>
            </a:r>
          </a:p>
          <a:p>
            <a:pPr lvl="1"/>
            <a:r>
              <a:rPr kumimoji="1" lang="en-US" altLang="ja-JP" sz="2400" dirty="0" smtClean="0"/>
              <a:t>Annual parallaxes in pulsar timing (Smits et al. 2011)</a:t>
            </a:r>
          </a:p>
        </p:txBody>
      </p:sp>
    </p:spTree>
    <p:extLst>
      <p:ext uri="{BB962C8B-B14F-4D97-AF65-F5344CB8AC3E}">
        <p14:creationId xmlns:p14="http://schemas.microsoft.com/office/powerpoint/2010/main" val="408752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680" y="160487"/>
            <a:ext cx="4337781" cy="895413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VLBI with the SKA</a:t>
            </a:r>
            <a:endParaRPr kumimoji="1" lang="ja-JP" altLang="en-US" sz="4000" dirty="0"/>
          </a:p>
        </p:txBody>
      </p:sp>
      <p:pic>
        <p:nvPicPr>
          <p:cNvPr id="4" name="図 3" descr="スクリーンショット 2015-02-15 16.3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46" y="1355546"/>
            <a:ext cx="5078650" cy="510585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1783" y="1349099"/>
            <a:ext cx="3923929" cy="4717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u,v</a:t>
            </a:r>
            <a:r>
              <a:rPr lang="en-US" altLang="ja-JP" dirty="0" smtClean="0"/>
              <a:t>)-plane coverage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Paragi</a:t>
            </a:r>
            <a:r>
              <a:rPr lang="en-US" altLang="ja-JP" sz="2800" dirty="0" smtClean="0"/>
              <a:t> et al. 2015)</a:t>
            </a:r>
          </a:p>
          <a:p>
            <a:pPr lvl="1">
              <a:spcBef>
                <a:spcPts val="0"/>
              </a:spcBef>
            </a:pPr>
            <a:r>
              <a:rPr lang="en-US" altLang="ja-JP" dirty="0" smtClean="0"/>
              <a:t>For 12 hours</a:t>
            </a:r>
          </a:p>
          <a:p>
            <a:pPr lvl="1">
              <a:spcBef>
                <a:spcPts val="0"/>
              </a:spcBef>
            </a:pPr>
            <a:r>
              <a:rPr lang="en-US" altLang="ja-JP" dirty="0" smtClean="0"/>
              <a:t>24 telescopes</a:t>
            </a:r>
          </a:p>
          <a:p>
            <a:pPr lvl="2">
              <a:spcBef>
                <a:spcPts val="0"/>
              </a:spcBef>
            </a:pPr>
            <a:r>
              <a:rPr lang="en-US" altLang="ja-JP" dirty="0" smtClean="0"/>
              <a:t>SKA1-mid</a:t>
            </a:r>
          </a:p>
          <a:p>
            <a:pPr lvl="2">
              <a:spcBef>
                <a:spcPts val="0"/>
              </a:spcBef>
            </a:pPr>
            <a:r>
              <a:rPr lang="en-US" altLang="ja-JP" dirty="0" smtClean="0"/>
              <a:t>EVN, CVN, LBA</a:t>
            </a:r>
          </a:p>
          <a:p>
            <a:pPr lvl="2">
              <a:spcBef>
                <a:spcPts val="0"/>
              </a:spcBef>
            </a:pPr>
            <a:r>
              <a:rPr lang="en-US" altLang="ja-JP" dirty="0" smtClean="0"/>
              <a:t>AVN(Africa)</a:t>
            </a:r>
          </a:p>
          <a:p>
            <a:pPr lvl="1">
              <a:spcBef>
                <a:spcPts val="0"/>
              </a:spcBef>
            </a:pPr>
            <a:r>
              <a:rPr lang="en-US" altLang="ja-JP" dirty="0" err="1" smtClean="0"/>
              <a:t>δ</a:t>
            </a:r>
            <a:r>
              <a:rPr lang="en-US" altLang="ja-JP" dirty="0" smtClean="0"/>
              <a:t>=-20°</a:t>
            </a:r>
          </a:p>
          <a:p>
            <a:pPr>
              <a:spcBef>
                <a:spcPts val="0"/>
              </a:spcBef>
            </a:pPr>
            <a:r>
              <a:rPr lang="en-US" altLang="ja-JP" dirty="0" smtClean="0"/>
              <a:t>1 </a:t>
            </a:r>
            <a:r>
              <a:rPr lang="en-US" altLang="ja-JP" dirty="0" err="1" smtClean="0"/>
              <a:t>hr</a:t>
            </a:r>
            <a:r>
              <a:rPr lang="en-US" altLang="ja-JP" dirty="0" smtClean="0"/>
              <a:t> sensitivity (1σ)</a:t>
            </a:r>
          </a:p>
          <a:p>
            <a:pPr lvl="1">
              <a:spcBef>
                <a:spcPts val="0"/>
              </a:spcBef>
            </a:pPr>
            <a:r>
              <a:rPr lang="en-US" altLang="ja-JP" dirty="0" smtClean="0"/>
              <a:t>9 </a:t>
            </a:r>
            <a:r>
              <a:rPr lang="en-US" altLang="ja-JP" dirty="0" err="1" smtClean="0"/>
              <a:t>μJy</a:t>
            </a:r>
            <a:r>
              <a:rPr lang="en-US" altLang="ja-JP" dirty="0" smtClean="0"/>
              <a:t>/beam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altLang="ja-JP" sz="2600" dirty="0" smtClean="0"/>
              <a:t>(50% SKA1-mid)</a:t>
            </a:r>
          </a:p>
          <a:p>
            <a:pPr marL="800100" lvl="1" indent="-342900">
              <a:spcBef>
                <a:spcPts val="0"/>
              </a:spcBef>
            </a:pPr>
            <a:r>
              <a:rPr lang="en-US" altLang="ja-JP" dirty="0" smtClean="0"/>
              <a:t>0.05 </a:t>
            </a:r>
            <a:r>
              <a:rPr lang="en-US" altLang="ja-JP" dirty="0" err="1"/>
              <a:t>μJy</a:t>
            </a:r>
            <a:r>
              <a:rPr lang="en-US" altLang="ja-JP" dirty="0"/>
              <a:t>/beam 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en-US" altLang="ja-JP" sz="2600" dirty="0" smtClean="0"/>
              <a:t>(Full SKA)</a:t>
            </a:r>
          </a:p>
          <a:p>
            <a:pPr>
              <a:spcBef>
                <a:spcPts val="0"/>
              </a:spcBef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17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428" y="60604"/>
            <a:ext cx="8972217" cy="895413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VLBI with SKA1-MID </a:t>
            </a:r>
            <a:r>
              <a:rPr kumimoji="1" lang="en-US" altLang="ja-JP" sz="3600" dirty="0" smtClean="0"/>
              <a:t>(and SKA2) </a:t>
            </a:r>
            <a:r>
              <a:rPr kumimoji="1" lang="en-US" altLang="ja-JP" sz="4000" dirty="0" smtClean="0"/>
              <a:t>and SKA1-SUR</a:t>
            </a:r>
            <a:endParaRPr kumimoji="1" lang="ja-JP" altLang="en-US" sz="4000" dirty="0"/>
          </a:p>
        </p:txBody>
      </p:sp>
      <p:pic>
        <p:nvPicPr>
          <p:cNvPr id="3" name="図 2" descr="SKA_and_GV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4" y="956017"/>
            <a:ext cx="8233705" cy="58764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98849" y="5807451"/>
            <a:ext cx="5723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実現する角分解能と感度、天体位置測定精度については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r>
              <a:rPr kumimoji="1" lang="ja-JP" altLang="en-US" dirty="0" smtClean="0">
                <a:solidFill>
                  <a:srgbClr val="FFFF00"/>
                </a:solidFill>
              </a:rPr>
              <a:t>シミュレーション</a:t>
            </a:r>
            <a:r>
              <a:rPr kumimoji="1" lang="ja-JP" altLang="en-US" dirty="0" smtClean="0">
                <a:solidFill>
                  <a:srgbClr val="FFFF00"/>
                </a:solidFill>
              </a:rPr>
              <a:t>による調査が必要</a:t>
            </a:r>
            <a:r>
              <a:rPr kumimoji="1" lang="en-US" altLang="ja-JP" dirty="0" smtClean="0">
                <a:solidFill>
                  <a:srgbClr val="FFFF00"/>
                </a:solidFill>
              </a:rPr>
              <a:t>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8838" y="4836730"/>
            <a:ext cx="150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2400" b="1" dirty="0" smtClean="0">
                <a:solidFill>
                  <a:srgbClr val="00FFFF"/>
                </a:solidFill>
              </a:rPr>
              <a:t>SKA1-SUR</a:t>
            </a:r>
            <a:endParaRPr kumimoji="1" lang="ja-JP" altLang="en-US" sz="2400" b="1" dirty="0">
              <a:solidFill>
                <a:srgbClr val="00FF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00888" y="5030930"/>
            <a:ext cx="149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2400" b="1" dirty="0" smtClean="0">
                <a:solidFill>
                  <a:srgbClr val="00FFFF"/>
                </a:solidFill>
              </a:rPr>
              <a:t>SKA1-Mid</a:t>
            </a:r>
            <a:endParaRPr kumimoji="1" lang="ja-JP" altLang="en-US" sz="2400" b="1" dirty="0">
              <a:solidFill>
                <a:srgbClr val="00FFFF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777231" y="2297968"/>
            <a:ext cx="677077" cy="604729"/>
          </a:xfrm>
          <a:prstGeom prst="ellipse">
            <a:avLst/>
          </a:prstGeom>
          <a:noFill/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287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0386"/>
            <a:ext cx="8229600" cy="80221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Annual parallaxes in pulsar timing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111582"/>
            <a:ext cx="3987968" cy="157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パルス周期の年周変化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>
                <a:sym typeface="Wingdings"/>
              </a:rPr>
              <a:t></a:t>
            </a:r>
            <a:r>
              <a:rPr lang="ja-JP" altLang="en-US" sz="2800" dirty="0" smtClean="0">
                <a:sym typeface="Wingdings"/>
              </a:rPr>
              <a:t>年周視差</a:t>
            </a:r>
            <a:endParaRPr lang="en-US" altLang="ja-JP" sz="2800" dirty="0" smtClean="0">
              <a:sym typeface="Wingdings"/>
            </a:endParaRPr>
          </a:p>
          <a:p>
            <a:pPr marL="0" indent="0">
              <a:buNone/>
            </a:pPr>
            <a:r>
              <a:rPr lang="ja-JP" altLang="en-US" sz="2800" dirty="0" smtClean="0">
                <a:sym typeface="Wingdings"/>
              </a:rPr>
              <a:t>（上図は</a:t>
            </a:r>
            <a:r>
              <a:rPr lang="en-US" altLang="ja-JP" sz="2800" dirty="0" smtClean="0">
                <a:sym typeface="Wingdings"/>
              </a:rPr>
              <a:t>200 pc</a:t>
            </a:r>
            <a:r>
              <a:rPr lang="ja-JP" altLang="en-US" sz="2800" dirty="0" smtClean="0">
                <a:sym typeface="Wingdings"/>
              </a:rPr>
              <a:t>の場合）</a:t>
            </a:r>
            <a:endParaRPr lang="en-US" altLang="ja-JP" sz="2800" dirty="0" smtClean="0">
              <a:sym typeface="Wingding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117743" y="6253271"/>
            <a:ext cx="3035432" cy="60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800" smtClean="0"/>
              <a:t>Smits et al. (2011)</a:t>
            </a:r>
            <a:endParaRPr lang="ja-JP" altLang="en-US" sz="28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081488" y="4331020"/>
            <a:ext cx="3796640" cy="1355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2800" dirty="0" smtClean="0">
                <a:sym typeface="Wingdings"/>
              </a:rPr>
              <a:t>年周視差測定</a:t>
            </a:r>
            <a:r>
              <a:rPr lang="ja-JP" altLang="en-US" sz="2800" dirty="0" smtClean="0">
                <a:sym typeface="Wingdings"/>
              </a:rPr>
              <a:t>精度</a:t>
            </a:r>
            <a:endParaRPr lang="en-US" altLang="ja-JP" sz="2800" dirty="0" smtClean="0">
              <a:sym typeface="Wingdings"/>
            </a:endParaRPr>
          </a:p>
          <a:p>
            <a:pPr marL="0" indent="0" algn="r">
              <a:buFont typeface="Arial"/>
              <a:buNone/>
            </a:pPr>
            <a:r>
              <a:rPr lang="ja-JP" altLang="en-US" sz="2800" dirty="0" smtClean="0">
                <a:sym typeface="Wingdings"/>
              </a:rPr>
              <a:t>の黄緯依存性</a:t>
            </a:r>
            <a:endParaRPr lang="en-US" altLang="ja-JP" sz="2800" dirty="0" smtClean="0">
              <a:sym typeface="Wingdings"/>
            </a:endParaRPr>
          </a:p>
          <a:p>
            <a:pPr marL="0" indent="0">
              <a:buFont typeface="Arial"/>
              <a:buNone/>
            </a:pPr>
            <a:r>
              <a:rPr lang="ja-JP" altLang="en-US" sz="2800" dirty="0" smtClean="0">
                <a:sym typeface="Wingdings"/>
              </a:rPr>
              <a:t>（５年間</a:t>
            </a:r>
            <a:r>
              <a:rPr lang="en-US" altLang="ja-JP" sz="2800" dirty="0" smtClean="0">
                <a:sym typeface="Wingdings"/>
              </a:rPr>
              <a:t> or 10</a:t>
            </a:r>
            <a:r>
              <a:rPr lang="ja-JP" altLang="en-US" sz="2800" dirty="0" smtClean="0">
                <a:sym typeface="Wingdings"/>
              </a:rPr>
              <a:t>年間測定）</a:t>
            </a:r>
            <a:endParaRPr lang="en-US" altLang="ja-JP" sz="2800" dirty="0" smtClean="0">
              <a:sym typeface="Wingdings"/>
            </a:endParaRPr>
          </a:p>
        </p:txBody>
      </p:sp>
      <p:pic>
        <p:nvPicPr>
          <p:cNvPr id="7" name="図 6" descr="SKA_pulsars_simulation_20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8" y="1470829"/>
            <a:ext cx="8914120" cy="27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9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矢印コネクタ 14"/>
          <p:cNvCxnSpPr/>
          <p:nvPr/>
        </p:nvCxnSpPr>
        <p:spPr>
          <a:xfrm flipH="1" flipV="1">
            <a:off x="6876548" y="2725292"/>
            <a:ext cx="19360" cy="2796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0387"/>
            <a:ext cx="8229600" cy="6917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Spiral Arm Tomography 1/2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127" y="842151"/>
            <a:ext cx="8667818" cy="857221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kumimoji="1" lang="en-US" altLang="ja-JP" sz="2400" dirty="0" smtClean="0"/>
              <a:t>Lorentz Center Workshop — 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kumimoji="1" lang="en-US" altLang="ja-JP" sz="2400" dirty="0" smtClean="0"/>
              <a:t>Galactic Science with the SKA &amp; Its Pathfinders on 2014 May </a:t>
            </a:r>
            <a:r>
              <a:rPr kumimoji="1" lang="en-US" altLang="ja-JP" sz="2400" dirty="0" smtClean="0"/>
              <a:t>19—23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altLang="ja-JP" sz="2400" dirty="0" smtClean="0"/>
              <a:t>(Green et al. 2015)</a:t>
            </a:r>
            <a:endParaRPr kumimoji="1" lang="ja-JP" altLang="en-US" sz="2400" dirty="0"/>
          </a:p>
        </p:txBody>
      </p:sp>
      <p:pic>
        <p:nvPicPr>
          <p:cNvPr id="4" name="図 3" descr="Reid_20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" y="1821141"/>
            <a:ext cx="4900728" cy="4884995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6430022"/>
            <a:ext cx="2015511" cy="427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sz="2000" dirty="0" smtClean="0"/>
              <a:t>Reid et al. (2014)</a:t>
            </a:r>
            <a:endParaRPr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55275" y="2065279"/>
            <a:ext cx="3421463" cy="646331"/>
          </a:xfrm>
          <a:prstGeom prst="rect">
            <a:avLst/>
          </a:prstGeom>
          <a:solidFill>
            <a:srgbClr val="00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20 pc </a:t>
            </a:r>
            <a:r>
              <a:rPr kumimoji="1" lang="ja-JP" altLang="en-US" dirty="0" smtClean="0"/>
              <a:t>メッシュで天の川銀河面の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星形成領域</a:t>
            </a:r>
            <a:r>
              <a:rPr lang="ja-JP" altLang="en-US" dirty="0" smtClean="0"/>
              <a:t>の配置を把握する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5636" y="1970992"/>
            <a:ext cx="2502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現在：</a:t>
            </a:r>
            <a:r>
              <a:rPr kumimoji="1" lang="en-US" altLang="ja-JP" dirty="0" smtClean="0"/>
              <a:t> ○</a:t>
            </a:r>
            <a:r>
              <a:rPr kumimoji="1" lang="ja-JP" altLang="en-US" dirty="0" smtClean="0"/>
              <a:t>渦状腕が見える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○</a:t>
            </a:r>
            <a:r>
              <a:rPr kumimoji="1" lang="ja-JP" altLang="en-US" dirty="0" smtClean="0"/>
              <a:t>天の川銀河の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力学パラメータ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 (</a:t>
            </a:r>
            <a:r>
              <a:rPr kumimoji="1" lang="en-US" altLang="ja-JP" i="1" dirty="0" smtClean="0"/>
              <a:t>R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, </a:t>
            </a:r>
            <a:r>
              <a:rPr kumimoji="1" lang="en-US" altLang="ja-JP" i="1" dirty="0" smtClean="0"/>
              <a:t>Θ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が決まる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69610" y="4645208"/>
            <a:ext cx="2436197" cy="923330"/>
          </a:xfrm>
          <a:prstGeom prst="rect">
            <a:avLst/>
          </a:prstGeom>
          <a:solidFill>
            <a:srgbClr val="00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SKA1</a:t>
            </a:r>
            <a:r>
              <a:rPr kumimoji="1" lang="ja-JP" altLang="en-US" dirty="0" smtClean="0"/>
              <a:t>アストロメトリ</a:t>
            </a:r>
            <a:r>
              <a:rPr kumimoji="1" lang="en-US" altLang="ja-JP" dirty="0" smtClean="0"/>
              <a:t>: </a:t>
            </a:r>
          </a:p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50 pc </a:t>
            </a:r>
            <a:r>
              <a:rPr kumimoji="1" lang="ja-JP" altLang="en-US" dirty="0" smtClean="0"/>
              <a:t>メッシュでの測量</a:t>
            </a:r>
            <a:endParaRPr kumimoji="1" lang="en-US" altLang="ja-JP" dirty="0" smtClean="0"/>
          </a:p>
          <a:p>
            <a:pPr algn="ctr"/>
            <a:r>
              <a:rPr lang="ja-JP" altLang="en-US" b="1" dirty="0" smtClean="0">
                <a:solidFill>
                  <a:srgbClr val="660066"/>
                </a:solidFill>
              </a:rPr>
              <a:t>南天もカバー</a:t>
            </a:r>
            <a:endParaRPr kumimoji="1" lang="en-US" altLang="ja-JP" b="1" dirty="0" smtClean="0">
              <a:solidFill>
                <a:srgbClr val="660066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6868348" y="5551722"/>
            <a:ext cx="14271" cy="1101599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312835" y="3229626"/>
            <a:ext cx="3092658" cy="1200329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測量電波源の前後にある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星形成領域の距離推定</a:t>
            </a:r>
            <a:endParaRPr lang="en-US" altLang="ja-JP" dirty="0" smtClean="0"/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再結合線・分子スペクトル線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の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輝線・吸収線利用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69754" y="6288954"/>
            <a:ext cx="4174246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現測量</a:t>
            </a:r>
            <a:r>
              <a:rPr kumimoji="1" lang="ja-JP" altLang="en-US" dirty="0" smtClean="0"/>
              <a:t>事業</a:t>
            </a:r>
            <a:r>
              <a:rPr kumimoji="1" lang="ja-JP" altLang="en-US" dirty="0" smtClean="0"/>
              <a:t>の到達点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1 </a:t>
            </a:r>
            <a:r>
              <a:rPr kumimoji="1" lang="en-US" altLang="ja-JP" dirty="0" err="1" smtClean="0"/>
              <a:t>kpc</a:t>
            </a:r>
            <a:r>
              <a:rPr kumimoji="1" lang="ja-JP" altLang="en-US" dirty="0" smtClean="0"/>
              <a:t>四方に数個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661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 2015-02-16 17.4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314"/>
            <a:ext cx="4792143" cy="53026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3596"/>
            <a:ext cx="8229600" cy="6917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Spiral Arm Tomography 2/2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182" y="868237"/>
            <a:ext cx="8667818" cy="570472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kumimoji="1" lang="ja-JP" altLang="en-US" sz="2400" dirty="0" smtClean="0"/>
              <a:t>もし「密度波理論」が</a:t>
            </a:r>
            <a:r>
              <a:rPr kumimoji="1" lang="en-US" altLang="ja-JP" sz="2400" dirty="0" smtClean="0"/>
              <a:t>(Lin &amp; </a:t>
            </a:r>
            <a:r>
              <a:rPr kumimoji="1" lang="en-US" altLang="ja-JP" sz="2400" dirty="0" err="1" smtClean="0"/>
              <a:t>Shu</a:t>
            </a:r>
            <a:r>
              <a:rPr kumimoji="1" lang="en-US" altLang="ja-JP" sz="2400" dirty="0" smtClean="0"/>
              <a:t> 1964)</a:t>
            </a:r>
            <a:r>
              <a:rPr kumimoji="1" lang="ja-JP" altLang="en-US" sz="2400" dirty="0" smtClean="0"/>
              <a:t>正しいならば</a:t>
            </a:r>
            <a:r>
              <a:rPr kumimoji="1" lang="en-US" altLang="ja-JP" sz="2400" dirty="0" smtClean="0"/>
              <a:t>…..</a:t>
            </a:r>
            <a:endParaRPr kumimoji="1" lang="ja-JP" altLang="en-US" sz="24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6430022"/>
            <a:ext cx="2015511" cy="427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ja-JP" sz="2000" dirty="0" smtClean="0"/>
              <a:t>Baba et al. (2011)</a:t>
            </a:r>
            <a:endParaRPr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25076" y="1629815"/>
            <a:ext cx="3794264" cy="163121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進化段階が異なる星形成領域が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密度波の上流から下流にかけて</a:t>
            </a:r>
            <a:endParaRPr lang="en-US" altLang="ja-JP" sz="2000" dirty="0"/>
          </a:p>
          <a:p>
            <a:pPr algn="ctr"/>
            <a:r>
              <a:rPr kumimoji="1" lang="ja-JP" altLang="en-US" sz="2000" dirty="0" smtClean="0"/>
              <a:t>連続的に並んでいるはず</a:t>
            </a:r>
            <a:endParaRPr kumimoji="1" lang="en-US" altLang="ja-JP" sz="2000" dirty="0" smtClean="0"/>
          </a:p>
          <a:p>
            <a:pPr algn="ctr"/>
            <a:r>
              <a:rPr lang="en-US" altLang="ja-JP" sz="2000" dirty="0" smtClean="0"/>
              <a:t>(co-rotation radius</a:t>
            </a:r>
            <a:r>
              <a:rPr lang="ja-JP" altLang="en-US" sz="2000" dirty="0" smtClean="0"/>
              <a:t>の内側・外側で上流・下流が入れ替わる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685" y="1438709"/>
            <a:ext cx="162095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自発的な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腕形成？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25076" y="4603523"/>
            <a:ext cx="3794264" cy="1323439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/>
              <a:t>t</a:t>
            </a:r>
            <a:r>
              <a:rPr lang="en-US" altLang="ja-JP" sz="2000" baseline="-25000" dirty="0" smtClean="0"/>
              <a:t>evolve</a:t>
            </a:r>
            <a:r>
              <a:rPr lang="en-US" altLang="ja-JP" sz="2000" dirty="0" smtClean="0"/>
              <a:t>~10</a:t>
            </a:r>
            <a:r>
              <a:rPr lang="en-US" altLang="ja-JP" sz="2000" baseline="30000" dirty="0" smtClean="0"/>
              <a:t>6</a:t>
            </a:r>
            <a:r>
              <a:rPr lang="en-US" altLang="ja-JP" sz="2000" dirty="0" smtClean="0"/>
              <a:t>yr</a:t>
            </a:r>
          </a:p>
          <a:p>
            <a:pPr algn="ctr"/>
            <a:r>
              <a:rPr lang="en-US" altLang="ja-JP" sz="2000" dirty="0" smtClean="0"/>
              <a:t>|</a:t>
            </a:r>
            <a:r>
              <a:rPr lang="en-US" altLang="ja-JP" sz="2000" dirty="0" err="1" smtClean="0"/>
              <a:t>Θ-Ω</a:t>
            </a:r>
            <a:r>
              <a:rPr lang="en-US" altLang="ja-JP" sz="2000" baseline="-25000" dirty="0" err="1" smtClean="0"/>
              <a:t>p</a:t>
            </a:r>
            <a:r>
              <a:rPr lang="en-US" altLang="ja-JP" sz="2000" i="1" dirty="0" err="1" smtClean="0"/>
              <a:t>R</a:t>
            </a:r>
            <a:r>
              <a:rPr lang="en-US" altLang="ja-JP" sz="2000" dirty="0" smtClean="0"/>
              <a:t>|~20 km/s</a:t>
            </a:r>
            <a:endParaRPr lang="en-US" altLang="ja-JP" sz="2000" dirty="0" smtClean="0"/>
          </a:p>
          <a:p>
            <a:pPr algn="ctr"/>
            <a:r>
              <a:rPr lang="en-US" altLang="ja-JP" sz="2000" b="1" dirty="0" smtClean="0">
                <a:solidFill>
                  <a:srgbClr val="FF0000"/>
                </a:solidFill>
              </a:rPr>
              <a:t>20 pc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に渡って進化段階の異なる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星々が並んで見えるはず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782202"/>
              </p:ext>
            </p:extLst>
          </p:nvPr>
        </p:nvGraphicFramePr>
        <p:xfrm>
          <a:off x="5025076" y="3558489"/>
          <a:ext cx="3823260" cy="83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" name="数式" r:id="rId4" imgW="1219200" imgH="266700" progId="Equation.3">
                  <p:embed/>
                </p:oleObj>
              </mc:Choice>
              <mc:Fallback>
                <p:oleObj name="数式" r:id="rId4" imgW="1219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5076" y="3558489"/>
                        <a:ext cx="3823260" cy="83633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594142" y="6168412"/>
            <a:ext cx="329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See Ross </a:t>
            </a:r>
            <a:r>
              <a:rPr kumimoji="1" lang="en-US" altLang="ja-JP" sz="2800" b="1" dirty="0" err="1" smtClean="0">
                <a:solidFill>
                  <a:srgbClr val="0000FF"/>
                </a:solidFill>
              </a:rPr>
              <a:t>Burns’s</a:t>
            </a:r>
            <a:r>
              <a:rPr kumimoji="1" lang="en-US" altLang="ja-JP" sz="2800" b="1" dirty="0" smtClean="0">
                <a:solidFill>
                  <a:srgbClr val="0000FF"/>
                </a:solidFill>
              </a:rPr>
              <a:t> talk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6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OH_spectra_Etok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13" y="356723"/>
            <a:ext cx="6677512" cy="2473715"/>
          </a:xfrm>
          <a:prstGeom prst="rect">
            <a:avLst/>
          </a:prstGeom>
        </p:spPr>
      </p:pic>
      <p:sp>
        <p:nvSpPr>
          <p:cNvPr id="10241" name="タイトル 1"/>
          <p:cNvSpPr>
            <a:spLocks noGrp="1"/>
          </p:cNvSpPr>
          <p:nvPr>
            <p:ph type="title"/>
          </p:nvPr>
        </p:nvSpPr>
        <p:spPr>
          <a:xfrm>
            <a:off x="144245" y="931590"/>
            <a:ext cx="2495850" cy="156594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ja-JP" altLang="en-US" sz="2800" dirty="0"/>
              <a:t>天の川</a:t>
            </a:r>
            <a:r>
              <a:rPr lang="ja-JP" altLang="en-US" sz="2800" dirty="0" smtClean="0"/>
              <a:t>銀河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全体</a:t>
            </a:r>
            <a:r>
              <a:rPr lang="ja-JP" altLang="en-US" sz="2800" dirty="0"/>
              <a:t>を俯瞰：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OH</a:t>
            </a:r>
            <a:r>
              <a:rPr lang="ja-JP" altLang="en-US" sz="2800" dirty="0"/>
              <a:t>メーザー源</a:t>
            </a:r>
            <a:endParaRPr lang="ja-JP" alt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150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04261" y="485144"/>
            <a:ext cx="4759250" cy="650813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ja-JP" altLang="en-US" sz="2000" dirty="0" smtClean="0">
                <a:latin typeface="Corbel" charset="0"/>
                <a:ea typeface="ＭＳ ゴシック" charset="0"/>
                <a:cs typeface="ＭＳ ゴシック" charset="0"/>
              </a:rPr>
              <a:t>星周　　　　　　　</a:t>
            </a:r>
            <a:r>
              <a:rPr lang="en-US" altLang="ja-JP" sz="2000" dirty="0" smtClean="0">
                <a:latin typeface="Corbel" charset="0"/>
                <a:ea typeface="ＭＳ ゴシック" charset="0"/>
                <a:cs typeface="ＭＳ ゴシック" charset="0"/>
              </a:rPr>
              <a:t>         </a:t>
            </a:r>
            <a:r>
              <a:rPr lang="ja-JP" altLang="en-US" sz="2000" dirty="0" smtClean="0">
                <a:latin typeface="Corbel" charset="0"/>
                <a:ea typeface="ＭＳ ゴシック" charset="0"/>
                <a:cs typeface="ＭＳ ゴシック" charset="0"/>
              </a:rPr>
              <a:t>星形成領域</a:t>
            </a:r>
            <a:endParaRPr lang="en-US" altLang="ja-JP" sz="2000" dirty="0" smtClean="0">
              <a:latin typeface="Corbel" charset="0"/>
              <a:ea typeface="ＭＳ ゴシック" charset="0"/>
              <a:cs typeface="ＭＳ ゴシック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en-US" altLang="ja-JP" sz="2000" dirty="0" smtClean="0">
                <a:latin typeface="Corbel" charset="0"/>
                <a:ea typeface="ＭＳ ゴシック" charset="0"/>
                <a:cs typeface="ＭＳ ゴシック" charset="0"/>
              </a:rPr>
              <a:t>OH</a:t>
            </a:r>
            <a:r>
              <a:rPr lang="ja-JP" altLang="en-US" sz="2000" dirty="0" smtClean="0">
                <a:latin typeface="Corbel" charset="0"/>
                <a:ea typeface="ＭＳ ゴシック" charset="0"/>
                <a:cs typeface="ＭＳ ゴシック" charset="0"/>
              </a:rPr>
              <a:t>メーザー　　　　</a:t>
            </a:r>
            <a:r>
              <a:rPr lang="en-US" altLang="ja-JP" sz="2000" dirty="0" smtClean="0">
                <a:latin typeface="Corbel" charset="0"/>
                <a:ea typeface="ＭＳ ゴシック" charset="0"/>
                <a:cs typeface="ＭＳ ゴシック" charset="0"/>
              </a:rPr>
              <a:t>                     OH</a:t>
            </a:r>
            <a:r>
              <a:rPr lang="ja-JP" altLang="en-US" sz="2000" dirty="0" smtClean="0">
                <a:latin typeface="Corbel" charset="0"/>
                <a:ea typeface="ＭＳ ゴシック" charset="0"/>
                <a:cs typeface="ＭＳ ゴシック" charset="0"/>
              </a:rPr>
              <a:t>メーザー</a:t>
            </a:r>
            <a:endParaRPr lang="en-US" altLang="ja-JP" sz="2000" dirty="0">
              <a:latin typeface="Corbel" charset="0"/>
              <a:ea typeface="ＭＳ ゴシック" charset="0"/>
              <a:cs typeface="ＭＳ ゴシック" charset="0"/>
            </a:endParaRPr>
          </a:p>
        </p:txBody>
      </p:sp>
      <p:pic>
        <p:nvPicPr>
          <p:cNvPr id="21509" name="図 5" descr="ピクチャ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" y="2830439"/>
            <a:ext cx="490855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テキスト ボックス 6"/>
          <p:cNvSpPr txBox="1">
            <a:spLocks noChangeArrowheads="1"/>
          </p:cNvSpPr>
          <p:nvPr/>
        </p:nvSpPr>
        <p:spPr bwMode="auto">
          <a:xfrm>
            <a:off x="584200" y="6448314"/>
            <a:ext cx="826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/>
              <a:t>2245 catalogued source, http://</a:t>
            </a:r>
            <a:r>
              <a:rPr lang="en-US" altLang="ja-JP" sz="1800" b="1" dirty="0" err="1"/>
              <a:t>www.hs.uni-hamburg.de</a:t>
            </a:r>
            <a:r>
              <a:rPr lang="en-US" altLang="ja-JP" sz="1800" b="1" dirty="0"/>
              <a:t>/~st2b102/</a:t>
            </a:r>
            <a:r>
              <a:rPr lang="en-US" altLang="ja-JP" sz="1800" b="1" dirty="0" err="1"/>
              <a:t>maserdb</a:t>
            </a:r>
            <a:endParaRPr lang="ja-JP" altLang="en-US" sz="1800" b="1" dirty="0"/>
          </a:p>
        </p:txBody>
      </p:sp>
      <p:pic>
        <p:nvPicPr>
          <p:cNvPr id="21511" name="図 8" descr="ピクチャ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2830439"/>
            <a:ext cx="403225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12911" y="5593417"/>
            <a:ext cx="301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星周</a:t>
            </a:r>
            <a:r>
              <a:rPr kumimoji="1" lang="en-US" altLang="ja-JP" dirty="0" smtClean="0"/>
              <a:t>1612 MHz OH</a:t>
            </a:r>
            <a:r>
              <a:rPr kumimoji="1" lang="ja-JP" altLang="en-US" dirty="0" smtClean="0"/>
              <a:t>メーザー源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797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65597"/>
            <a:ext cx="3514921" cy="87728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基調講演内容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591" y="2737355"/>
            <a:ext cx="8653576" cy="24462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電波アストロメトリの重要性</a:t>
            </a:r>
            <a:endParaRPr kumimoji="1" lang="en-US" altLang="ja-JP" dirty="0" smtClean="0"/>
          </a:p>
          <a:p>
            <a:r>
              <a:rPr lang="en-US" altLang="ja-JP" dirty="0" smtClean="0"/>
              <a:t>SKA</a:t>
            </a:r>
            <a:r>
              <a:rPr lang="ja-JP" altLang="en-US" dirty="0" smtClean="0"/>
              <a:t>アストロメトリの実現可能性</a:t>
            </a:r>
            <a:r>
              <a:rPr lang="en-US" altLang="ja-JP" dirty="0" smtClean="0"/>
              <a:t> (1 mas – 1 </a:t>
            </a:r>
            <a:r>
              <a:rPr lang="en-US" altLang="ja-JP" dirty="0" err="1" smtClean="0"/>
              <a:t>μas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SKA</a:t>
            </a:r>
            <a:r>
              <a:rPr kumimoji="1" lang="ja-JP" altLang="en-US" dirty="0" smtClean="0"/>
              <a:t>アストロメトリを巡る世界情勢</a:t>
            </a:r>
            <a:endParaRPr kumimoji="1" lang="en-US" altLang="ja-JP" dirty="0" smtClean="0"/>
          </a:p>
          <a:p>
            <a:r>
              <a:rPr lang="ja-JP" altLang="en-US" dirty="0" smtClean="0"/>
              <a:t>日本から探求する近傍宇宙時空計測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93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895" y="131948"/>
            <a:ext cx="8890694" cy="923951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SPLASH </a:t>
            </a:r>
            <a:r>
              <a:rPr kumimoji="1" lang="en-US" altLang="ja-JP" sz="2800" dirty="0" smtClean="0"/>
              <a:t>(Southern </a:t>
            </a:r>
            <a:r>
              <a:rPr kumimoji="1" lang="en-US" altLang="ja-JP" sz="2800" dirty="0" err="1" smtClean="0"/>
              <a:t>Parkes</a:t>
            </a:r>
            <a:r>
              <a:rPr kumimoji="1" lang="en-US" altLang="ja-JP" sz="2800" dirty="0" smtClean="0"/>
              <a:t> Large Area Survey for Hydroxyl)</a:t>
            </a:r>
            <a:br>
              <a:rPr kumimoji="1" lang="en-US" altLang="ja-JP" sz="2800" dirty="0" smtClean="0"/>
            </a:br>
            <a:r>
              <a:rPr kumimoji="1" lang="ja-JP" altLang="en-US" sz="3200" dirty="0" smtClean="0"/>
              <a:t>掃天</a:t>
            </a:r>
            <a:r>
              <a:rPr kumimoji="1" lang="en-US" altLang="ja-JP" sz="3200" dirty="0" smtClean="0"/>
              <a:t>OH</a:t>
            </a:r>
            <a:r>
              <a:rPr kumimoji="1" lang="ja-JP" altLang="en-US" sz="3200" dirty="0" smtClean="0"/>
              <a:t>放射探査</a:t>
            </a:r>
            <a:r>
              <a:rPr kumimoji="1" lang="en-US" altLang="ja-JP" sz="3200" dirty="0" smtClean="0"/>
              <a:t> </a:t>
            </a:r>
            <a:r>
              <a:rPr kumimoji="1" lang="en-US" altLang="ja-JP" sz="2800" dirty="0" smtClean="0"/>
              <a:t>(Dawson et al. 2014)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306" y="1346759"/>
            <a:ext cx="8890694" cy="178061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sz="2800" dirty="0" smtClean="0"/>
              <a:t>1665/1667 MHz OH:</a:t>
            </a:r>
            <a:r>
              <a:rPr kumimoji="1" lang="ja-JP" altLang="en-US" sz="2800" dirty="0" smtClean="0"/>
              <a:t>　大質量星形成領域</a:t>
            </a:r>
            <a:r>
              <a:rPr kumimoji="1" lang="ja-JP" altLang="en-US" sz="2800" dirty="0" smtClean="0"/>
              <a:t>・</a:t>
            </a:r>
            <a:r>
              <a:rPr kumimoji="1" lang="ja-JP" altLang="en-US" sz="2800" dirty="0" smtClean="0"/>
              <a:t>赤色超巨星</a:t>
            </a:r>
            <a:endParaRPr kumimoji="1" lang="en-US" altLang="ja-JP" sz="2800" dirty="0" smtClean="0"/>
          </a:p>
          <a:p>
            <a:pPr marL="0" indent="0" algn="ctr">
              <a:buNone/>
            </a:pPr>
            <a:r>
              <a:rPr lang="en-US" altLang="ja-JP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altLang="ja-JP" b="1" dirty="0" smtClean="0">
                <a:solidFill>
                  <a:srgbClr val="0000FF"/>
                </a:solidFill>
              </a:rPr>
              <a:t>Galactic thin disk</a:t>
            </a:r>
            <a:endParaRPr kumimoji="1" lang="en-US" altLang="ja-JP" b="1" dirty="0" smtClean="0">
              <a:solidFill>
                <a:srgbClr val="0000FF"/>
              </a:solidFill>
            </a:endParaRPr>
          </a:p>
          <a:p>
            <a:r>
              <a:rPr lang="en-US" altLang="ja-JP" sz="2800" dirty="0" smtClean="0"/>
              <a:t>1612 </a:t>
            </a:r>
            <a:r>
              <a:rPr lang="en-US" altLang="ja-JP" sz="2800" dirty="0" smtClean="0"/>
              <a:t>MHz OH: AGB/post-AGB</a:t>
            </a:r>
            <a:r>
              <a:rPr lang="ja-JP" altLang="en-US" sz="2800" dirty="0" smtClean="0"/>
              <a:t>星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・</a:t>
            </a:r>
            <a:r>
              <a:rPr lang="ja-JP" altLang="en-US" sz="2800" dirty="0" smtClean="0"/>
              <a:t>赤色超巨星</a:t>
            </a:r>
            <a:r>
              <a:rPr lang="en-US" altLang="ja-JP" sz="2800" dirty="0" smtClean="0"/>
              <a:t>)</a:t>
            </a:r>
            <a:endParaRPr lang="en-US" altLang="ja-JP" sz="2800" dirty="0" smtClean="0"/>
          </a:p>
          <a:p>
            <a:pPr marL="0" indent="0" algn="ctr">
              <a:buNone/>
            </a:pPr>
            <a:r>
              <a:rPr lang="en-US" altLang="ja-JP" sz="2800" b="1" dirty="0" smtClean="0">
                <a:solidFill>
                  <a:srgbClr val="FF6600"/>
                </a:solidFill>
                <a:sym typeface="Wingdings"/>
              </a:rPr>
              <a:t>Galactic thick disk, bulge (halo)</a:t>
            </a:r>
            <a:endParaRPr lang="en-US" altLang="ja-JP" sz="2800" b="1" dirty="0" smtClean="0">
              <a:solidFill>
                <a:srgbClr val="FF6600"/>
              </a:solidFill>
            </a:endParaRPr>
          </a:p>
          <a:p>
            <a:r>
              <a:rPr lang="en-US" altLang="ja-JP" sz="2800" dirty="0" smtClean="0"/>
              <a:t>1720 MHz OH: </a:t>
            </a:r>
            <a:r>
              <a:rPr lang="ja-JP" altLang="en-US" sz="2800" dirty="0" smtClean="0"/>
              <a:t>超新星残骸</a:t>
            </a:r>
            <a:endParaRPr kumimoji="1" lang="ja-JP" altLang="en-US" sz="2800" dirty="0"/>
          </a:p>
        </p:txBody>
      </p:sp>
      <p:pic>
        <p:nvPicPr>
          <p:cNvPr id="6" name="図 5" descr="ピクチャ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84" y="1985104"/>
            <a:ext cx="2053057" cy="120241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/>
          <a:srcRect t="-1" r="30083" b="28904"/>
          <a:stretch/>
        </p:blipFill>
        <p:spPr>
          <a:xfrm>
            <a:off x="0" y="3200224"/>
            <a:ext cx="8939443" cy="36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0113" y="72328"/>
            <a:ext cx="8229600" cy="638574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1612 MHz OH</a:t>
            </a:r>
            <a:r>
              <a:rPr lang="ja-JP" altLang="en-US" sz="3200" dirty="0"/>
              <a:t>メーザー源の</a:t>
            </a:r>
            <a:r>
              <a:rPr lang="ja-JP" altLang="en-US" sz="3200" dirty="0" smtClean="0"/>
              <a:t>特徴</a:t>
            </a:r>
            <a:r>
              <a:rPr lang="en-US" altLang="ja-JP" sz="3200" dirty="0" smtClean="0"/>
              <a:t> (SPLASH</a:t>
            </a:r>
            <a:r>
              <a:rPr lang="ja-JP" altLang="en-US" sz="3200" dirty="0" smtClean="0"/>
              <a:t>データより）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685" y="5069552"/>
            <a:ext cx="8795634" cy="16773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1" lang="ja-JP" altLang="en-US" sz="2000" dirty="0" smtClean="0"/>
              <a:t>分布の銀河面垂直方向スケール長</a:t>
            </a:r>
            <a:r>
              <a:rPr kumimoji="1" lang="en-US" altLang="ja-JP" sz="2000" dirty="0" smtClean="0"/>
              <a:t>: ~600 pc (</a:t>
            </a:r>
            <a:r>
              <a:rPr kumimoji="1" lang="ja-JP" altLang="en-US" sz="2000" dirty="0" smtClean="0"/>
              <a:t>品野</a:t>
            </a:r>
            <a:r>
              <a:rPr kumimoji="1" lang="en-US" altLang="ja-JP" sz="2000" dirty="0" smtClean="0"/>
              <a:t>&amp;</a:t>
            </a:r>
            <a:r>
              <a:rPr kumimoji="1" lang="ja-JP" altLang="en-US" sz="2000" dirty="0" smtClean="0"/>
              <a:t>今井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私信）</a:t>
            </a:r>
            <a:endParaRPr kumimoji="1" lang="en-US" altLang="ja-JP" sz="2000" dirty="0" smtClean="0"/>
          </a:p>
          <a:p>
            <a:pPr>
              <a:spcBef>
                <a:spcPts val="0"/>
              </a:spcBef>
            </a:pPr>
            <a:r>
              <a:rPr kumimoji="1" lang="ja-JP" altLang="en-US" sz="2000" dirty="0" smtClean="0"/>
              <a:t>銀河面全体に存在する</a:t>
            </a:r>
            <a:r>
              <a:rPr lang="en-US" altLang="ja-JP" sz="2000" dirty="0" smtClean="0"/>
              <a:t>1612 MHz OH</a:t>
            </a:r>
            <a:r>
              <a:rPr lang="ja-JP" altLang="en-US" sz="2000" dirty="0" smtClean="0"/>
              <a:t>メーザー源</a:t>
            </a:r>
            <a:r>
              <a:rPr lang="en-US" altLang="ja-JP" sz="2000" dirty="0" smtClean="0"/>
              <a:t>(&gt;0.4 </a:t>
            </a:r>
            <a:r>
              <a:rPr lang="en-US" altLang="ja-JP" sz="2000" dirty="0" err="1" smtClean="0"/>
              <a:t>Jy</a:t>
            </a:r>
            <a:r>
              <a:rPr lang="en-US" altLang="ja-JP" sz="2000" dirty="0" smtClean="0"/>
              <a:t>) ~5 000</a:t>
            </a:r>
            <a:r>
              <a:rPr lang="ja-JP" altLang="en-US" sz="2000" dirty="0" smtClean="0"/>
              <a:t>個</a:t>
            </a:r>
            <a:endParaRPr lang="en-US" altLang="ja-JP" sz="2000" dirty="0" smtClean="0"/>
          </a:p>
          <a:p>
            <a:pPr>
              <a:spcBef>
                <a:spcPts val="0"/>
              </a:spcBef>
            </a:pPr>
            <a:r>
              <a:rPr kumimoji="1" lang="en-US" altLang="ja-JP" sz="2000" dirty="0" smtClean="0"/>
              <a:t>OH</a:t>
            </a:r>
            <a:r>
              <a:rPr kumimoji="1" lang="ja-JP" altLang="en-US" sz="2000" dirty="0" smtClean="0"/>
              <a:t>メーザー領域における星周ガス縁の膨張速度</a:t>
            </a:r>
            <a:r>
              <a:rPr kumimoji="1" lang="en-US" altLang="ja-JP" sz="2000" dirty="0" smtClean="0"/>
              <a:t>:</a:t>
            </a:r>
            <a:r>
              <a:rPr lang="ja-JP" altLang="en-US" sz="2000" dirty="0" smtClean="0"/>
              <a:t>ほぼ一律に</a:t>
            </a:r>
            <a:r>
              <a:rPr lang="en-US" altLang="ja-JP" sz="2000" dirty="0" smtClean="0"/>
              <a:t>15 km/s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altLang="ja-JP" sz="2000" dirty="0" smtClean="0"/>
              <a:t> (</a:t>
            </a:r>
            <a:r>
              <a:rPr lang="ja-JP" altLang="en-US" sz="2000" dirty="0" smtClean="0"/>
              <a:t>銀河系外縁部・バルジのものに似ている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Sjouwerman</a:t>
            </a:r>
            <a:r>
              <a:rPr lang="en-US" altLang="ja-JP" sz="2000" dirty="0" smtClean="0"/>
              <a:t> 2000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kumimoji="1" lang="ja-JP" altLang="en-US" sz="2000" dirty="0" smtClean="0"/>
              <a:t>膨張速度は金属量にのみ依存？</a:t>
            </a:r>
            <a:endParaRPr kumimoji="1" lang="en-US" altLang="ja-JP" sz="2000" dirty="0" smtClean="0"/>
          </a:p>
        </p:txBody>
      </p:sp>
      <p:pic>
        <p:nvPicPr>
          <p:cNvPr id="5" name="図 4" descr="V_sepa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27" y="755275"/>
            <a:ext cx="4025092" cy="4081518"/>
          </a:xfrm>
          <a:prstGeom prst="rect">
            <a:avLst/>
          </a:prstGeom>
        </p:spPr>
      </p:pic>
      <p:pic>
        <p:nvPicPr>
          <p:cNvPr id="9" name="図 8" descr="スクリーンショット 2014-09-06 18.29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" y="755276"/>
            <a:ext cx="4628812" cy="40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95251"/>
            <a:ext cx="6223000" cy="66675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広域</a:t>
            </a:r>
            <a:r>
              <a:rPr kumimoji="1" lang="en-US" altLang="ja-JP" sz="3600" dirty="0" smtClean="0"/>
              <a:t>HI</a:t>
            </a:r>
            <a:r>
              <a:rPr kumimoji="1" lang="ja-JP" altLang="en-US" sz="3600" dirty="0" smtClean="0"/>
              <a:t>放射撮像との協調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9826" y="6394450"/>
            <a:ext cx="7226300" cy="46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 smtClean="0"/>
              <a:t>GASKAP (Galactic ASKAP Spectral Line Survey, Dickey et al. 2013)</a:t>
            </a:r>
            <a:endParaRPr kumimoji="1" lang="ja-JP" altLang="en-US" sz="2000" b="1" dirty="0"/>
          </a:p>
        </p:txBody>
      </p:sp>
      <p:pic>
        <p:nvPicPr>
          <p:cNvPr id="4" name="図 3" descr="survey_areas_v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882"/>
            <a:ext cx="8973312" cy="49255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7326" y="801211"/>
            <a:ext cx="879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b="1" dirty="0" smtClean="0"/>
              <a:t>HI</a:t>
            </a:r>
            <a:r>
              <a:rPr kumimoji="1" lang="ja-JP" altLang="en-US" sz="2400" b="1" dirty="0" smtClean="0"/>
              <a:t>マップ解像度</a:t>
            </a:r>
            <a:r>
              <a:rPr kumimoji="1" lang="en-US" altLang="ja-JP" sz="2400" b="1" dirty="0" smtClean="0"/>
              <a:t>: 10″</a:t>
            </a:r>
            <a:r>
              <a:rPr kumimoji="1" lang="en-US" altLang="ja-JP" sz="2000" b="1" dirty="0" smtClean="0"/>
              <a:t>(GASKAP)</a:t>
            </a:r>
            <a:r>
              <a:rPr kumimoji="1" lang="en-US" altLang="ja-JP" sz="2400" b="1" dirty="0" smtClean="0"/>
              <a:t>;</a:t>
            </a:r>
            <a:r>
              <a:rPr lang="en-US" altLang="ja-JP" sz="2400" b="1" dirty="0"/>
              <a:t> 1</a:t>
            </a:r>
            <a:r>
              <a:rPr lang="en-US" altLang="ja-JP" sz="2400" b="1" dirty="0" smtClean="0"/>
              <a:t>″</a:t>
            </a:r>
            <a:r>
              <a:rPr kumimoji="1" lang="en-US" altLang="ja-JP" sz="2000" b="1" dirty="0" smtClean="0"/>
              <a:t>(SKA1-</a:t>
            </a:r>
            <a:r>
              <a:rPr kumimoji="1" lang="en-US" altLang="ja-JP" sz="2000" b="1" dirty="0" smtClean="0"/>
              <a:t>MID)</a:t>
            </a:r>
            <a:r>
              <a:rPr kumimoji="1" lang="en-US" altLang="ja-JP" sz="2400" b="1" dirty="0" smtClean="0"/>
              <a:t>; </a:t>
            </a:r>
            <a:r>
              <a:rPr lang="en-US" altLang="ja-JP" sz="2400" b="1" dirty="0">
                <a:solidFill>
                  <a:srgbClr val="0000FF"/>
                </a:solidFill>
              </a:rPr>
              <a:t>10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mas</a:t>
            </a:r>
            <a:r>
              <a:rPr lang="en-US" altLang="ja-JP" sz="2400" b="1" dirty="0"/>
              <a:t> </a:t>
            </a:r>
            <a:r>
              <a:rPr kumimoji="1" lang="en-US" altLang="ja-JP" sz="2000" b="1" dirty="0" smtClean="0"/>
              <a:t>(SKA1-</a:t>
            </a:r>
            <a:r>
              <a:rPr kumimoji="1" lang="en-US" altLang="ja-JP" sz="2000" b="1" dirty="0" smtClean="0"/>
              <a:t>MID-</a:t>
            </a:r>
            <a:r>
              <a:rPr kumimoji="1" lang="en-US" altLang="ja-JP" sz="2000" b="1" dirty="0" smtClean="0"/>
              <a:t>VLBI)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400" b="1" dirty="0" smtClean="0"/>
              <a:t>OH</a:t>
            </a:r>
            <a:r>
              <a:rPr kumimoji="1" lang="ja-JP" altLang="en-US" sz="2400" b="1" dirty="0" smtClean="0"/>
              <a:t>メーザー源を取り巻く</a:t>
            </a:r>
            <a:r>
              <a:rPr kumimoji="1" lang="en-US" altLang="ja-JP" sz="2400" b="1" dirty="0" smtClean="0"/>
              <a:t>HI</a:t>
            </a:r>
            <a:r>
              <a:rPr kumimoji="1" lang="ja-JP" altLang="en-US" sz="2400" b="1" dirty="0" smtClean="0"/>
              <a:t>ガス縁の探査</a:t>
            </a:r>
            <a:r>
              <a:rPr kumimoji="1" lang="ja-JP" altLang="en-US" sz="2400" b="1" dirty="0" smtClean="0">
                <a:sym typeface="Wingdings"/>
              </a:rPr>
              <a:t></a:t>
            </a:r>
            <a:r>
              <a:rPr kumimoji="1" lang="ja-JP" altLang="en-US" sz="2400" b="1" dirty="0" smtClean="0">
                <a:solidFill>
                  <a:srgbClr val="FF6600"/>
                </a:solidFill>
                <a:sym typeface="Wingdings"/>
              </a:rPr>
              <a:t>物質循環経路の把握</a:t>
            </a:r>
            <a:endParaRPr kumimoji="1" lang="ja-JP" alt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9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5-02-22 10.3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0"/>
            <a:ext cx="691896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0" y="127000"/>
            <a:ext cx="2927350" cy="1016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r"/>
            <a:r>
              <a:rPr kumimoji="1" lang="ja-JP" altLang="en-US" sz="3600" dirty="0" smtClean="0"/>
              <a:t>近傍銀河の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固有運動計測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576" y="127001"/>
            <a:ext cx="3367454" cy="6667500"/>
          </a:xfrm>
          <a:noFill/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dirty="0" smtClean="0"/>
              <a:t>M33, IC10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Brunthaler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et al. 2006)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800" dirty="0" smtClean="0"/>
              <a:t>4-σ motions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800" dirty="0" smtClean="0"/>
              <a:t>M31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Sjouwerman</a:t>
            </a:r>
            <a:r>
              <a:rPr lang="en-US" altLang="ja-JP" sz="2000" dirty="0" smtClean="0"/>
              <a:t> et al. 2010;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dirty="0" smtClean="0"/>
              <a:t>   Daring 2011)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now </a:t>
            </a:r>
            <a:r>
              <a:rPr lang="en-US" altLang="ja-JP" sz="2400" dirty="0" smtClean="0"/>
              <a:t>ongoing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 smtClean="0"/>
              <a:t>with HSA</a:t>
            </a:r>
            <a:endParaRPr lang="en-US" altLang="ja-JP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~30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μas/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yr</a:t>
            </a:r>
            <a:endParaRPr lang="en-US" altLang="en-US" sz="24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dirty="0" smtClean="0"/>
              <a:t>銀河内の</a:t>
            </a:r>
            <a:endParaRPr lang="en-US" altLang="ja-JP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dirty="0" smtClean="0"/>
              <a:t>メーザー源が少ない</a:t>
            </a:r>
            <a:endParaRPr lang="en-US" altLang="ja-JP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 smtClean="0">
                <a:sym typeface="Wingdings"/>
              </a:rPr>
              <a:t></a:t>
            </a:r>
            <a:r>
              <a:rPr lang="ja-JP" altLang="en-US" sz="2400" dirty="0" smtClean="0">
                <a:sym typeface="Wingdings"/>
              </a:rPr>
              <a:t>銀河回転分の</a:t>
            </a:r>
            <a:r>
              <a:rPr lang="en-US" altLang="ja-JP" sz="2400" dirty="0" smtClean="0">
                <a:sym typeface="Wingdings"/>
              </a:rPr>
              <a:t>			</a:t>
            </a:r>
            <a:r>
              <a:rPr lang="ja-JP" altLang="en-US" sz="2400" dirty="0" smtClean="0">
                <a:sym typeface="Wingdings"/>
              </a:rPr>
              <a:t>運動</a:t>
            </a:r>
            <a:r>
              <a:rPr lang="ja-JP" altLang="en-US" sz="2400" dirty="0" smtClean="0">
                <a:sym typeface="Wingdings"/>
              </a:rPr>
              <a:t>の除去が課題</a:t>
            </a:r>
            <a:endParaRPr lang="en-US" altLang="ja-JP" sz="2400" dirty="0" smtClean="0"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400" dirty="0" smtClean="0">
                <a:sym typeface="Wingdings"/>
              </a:rPr>
              <a:t>感度的に厳しい測量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1684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5-02-22 11.4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30" y="0"/>
            <a:ext cx="448977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7141" y="120947"/>
            <a:ext cx="3791908" cy="140447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/>
              <a:t>太陽系の永年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（銀河）光</a:t>
            </a:r>
            <a:r>
              <a:rPr kumimoji="1" lang="ja-JP" altLang="en-US" sz="3200" dirty="0" smtClean="0"/>
              <a:t>行差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2800" dirty="0" smtClean="0"/>
              <a:t>（</a:t>
            </a:r>
            <a:r>
              <a:rPr lang="en-US" altLang="ja-JP" sz="2800" dirty="0" smtClean="0"/>
              <a:t>QSO</a:t>
            </a:r>
            <a:r>
              <a:rPr lang="ja-JP" altLang="en-US" sz="2800" dirty="0" smtClean="0"/>
              <a:t>相対固有運動）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140" y="1555654"/>
            <a:ext cx="4686301" cy="51823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ja-JP" b="1" dirty="0" smtClean="0">
                <a:solidFill>
                  <a:srgbClr val="0000FF"/>
                </a:solidFill>
              </a:rPr>
              <a:t>6.4±1.5μas yr</a:t>
            </a:r>
            <a:r>
              <a:rPr lang="en-US" altLang="ja-JP" b="1" baseline="30000" dirty="0" smtClean="0">
                <a:solidFill>
                  <a:srgbClr val="0000FF"/>
                </a:solidFill>
              </a:rPr>
              <a:t>-1</a:t>
            </a:r>
          </a:p>
          <a:p>
            <a:pPr marL="0" indent="0" algn="ctr">
              <a:buNone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Titov</a:t>
            </a:r>
            <a:r>
              <a:rPr lang="en-US" altLang="ja-JP" dirty="0" smtClean="0"/>
              <a:t> </a:t>
            </a:r>
            <a:r>
              <a:rPr lang="en-US" altLang="ja-JP" dirty="0"/>
              <a:t>et al. </a:t>
            </a:r>
            <a:r>
              <a:rPr lang="en-US" altLang="ja-JP" dirty="0" smtClean="0"/>
              <a:t>2011)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測地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観測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（大角度位置計測）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絶対座標誤差</a:t>
            </a:r>
            <a:r>
              <a:rPr lang="en-US" altLang="ja-JP" dirty="0" smtClean="0"/>
              <a:t>σ〜0.1 mas</a:t>
            </a: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6600"/>
                </a:solidFill>
                <a:sym typeface="Wingdings"/>
              </a:rPr>
              <a:t>　　</a:t>
            </a:r>
            <a:r>
              <a:rPr lang="en-US" altLang="ja-JP" b="1" dirty="0" smtClean="0">
                <a:solidFill>
                  <a:srgbClr val="FF6600"/>
                </a:solidFill>
                <a:sym typeface="Wingdings"/>
              </a:rPr>
              <a:t>10 </a:t>
            </a:r>
            <a:r>
              <a:rPr lang="en-US" altLang="ja-JP" b="1" dirty="0" err="1" smtClean="0">
                <a:solidFill>
                  <a:srgbClr val="FF6600"/>
                </a:solidFill>
                <a:sym typeface="Wingdings"/>
              </a:rPr>
              <a:t>μas</a:t>
            </a:r>
            <a:r>
              <a:rPr lang="ja-JP" altLang="en-US" b="1" dirty="0" smtClean="0">
                <a:solidFill>
                  <a:srgbClr val="FF6600"/>
                </a:solidFill>
                <a:sym typeface="Wingdings"/>
              </a:rPr>
              <a:t>へ</a:t>
            </a:r>
            <a:r>
              <a:rPr lang="en-US" altLang="ja-JP" b="1" dirty="0" smtClean="0">
                <a:solidFill>
                  <a:srgbClr val="FF6600"/>
                </a:solidFill>
                <a:sym typeface="Wingdings"/>
              </a:rPr>
              <a:t> (VGOS)</a:t>
            </a:r>
            <a:endParaRPr lang="en-US" altLang="ja-JP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今後問題となる誤差要因</a:t>
            </a:r>
            <a:endParaRPr lang="en-US" altLang="ja-JP" dirty="0"/>
          </a:p>
          <a:p>
            <a:r>
              <a:rPr lang="ja-JP" altLang="en-US" sz="3000" dirty="0" smtClean="0"/>
              <a:t>天体構造</a:t>
            </a:r>
            <a:r>
              <a:rPr lang="en-US" altLang="ja-JP" sz="3000" dirty="0" smtClean="0"/>
              <a:t>(QSO </a:t>
            </a:r>
            <a:r>
              <a:rPr lang="ja-JP" altLang="en-US" sz="3000" dirty="0" smtClean="0"/>
              <a:t>ジェット、等）</a:t>
            </a:r>
            <a:endParaRPr lang="en-US" altLang="ja-JP" sz="3000" dirty="0" smtClean="0"/>
          </a:p>
          <a:p>
            <a:r>
              <a:rPr lang="ja-JP" altLang="en-US" sz="3000" dirty="0" smtClean="0"/>
              <a:t>マイクロレンズ効果</a:t>
            </a:r>
            <a:endParaRPr lang="en-US" altLang="ja-JP" sz="3000" dirty="0" smtClean="0"/>
          </a:p>
          <a:p>
            <a:pPr marL="0" indent="0">
              <a:buNone/>
            </a:pPr>
            <a:r>
              <a:rPr lang="ja-JP" altLang="en-US" sz="3000" dirty="0" smtClean="0">
                <a:solidFill>
                  <a:srgbClr val="FF0000"/>
                </a:solidFill>
              </a:rPr>
              <a:t>新しい研究分野として開拓</a:t>
            </a:r>
            <a:endParaRPr lang="en-US" altLang="ja-JP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09049" y="394691"/>
            <a:ext cx="1210588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測定値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ja-JP" altLang="en-US" sz="1600" dirty="0" smtClean="0">
                <a:solidFill>
                  <a:srgbClr val="0000FF"/>
                </a:solidFill>
              </a:rPr>
              <a:t>（相対運動）</a:t>
            </a:r>
            <a:endParaRPr kumimoji="1" lang="en-US" altLang="ja-JP" sz="1600" dirty="0" smtClean="0">
              <a:solidFill>
                <a:srgbClr val="0000FF"/>
              </a:solidFill>
            </a:endParaRPr>
          </a:p>
          <a:p>
            <a:endParaRPr lang="en-US" altLang="ja-JP" dirty="0" smtClean="0">
              <a:solidFill>
                <a:srgbClr val="0000FF"/>
              </a:solidFill>
            </a:endParaRPr>
          </a:p>
          <a:p>
            <a:endParaRPr lang="en-US" altLang="ja-JP" dirty="0">
              <a:solidFill>
                <a:srgbClr val="0000FF"/>
              </a:solidFill>
            </a:endParaRPr>
          </a:p>
          <a:p>
            <a:endParaRPr lang="en-US" altLang="ja-JP" dirty="0" smtClean="0">
              <a:solidFill>
                <a:srgbClr val="0000FF"/>
              </a:solidFill>
            </a:endParaRPr>
          </a:p>
          <a:p>
            <a:endParaRPr lang="en-US" altLang="ja-JP" dirty="0">
              <a:solidFill>
                <a:srgbClr val="0000FF"/>
              </a:solidFill>
            </a:endParaRPr>
          </a:p>
          <a:p>
            <a:endParaRPr lang="en-US" altLang="ja-JP" dirty="0">
              <a:solidFill>
                <a:srgbClr val="0000FF"/>
              </a:solidFill>
            </a:endParaRPr>
          </a:p>
          <a:p>
            <a:endParaRPr kumimoji="1" lang="en-US" altLang="ja-JP" dirty="0" smtClean="0">
              <a:solidFill>
                <a:srgbClr val="0000FF"/>
              </a:solidFill>
            </a:endParaRPr>
          </a:p>
          <a:p>
            <a:endParaRPr lang="en-US" altLang="ja-JP" dirty="0" smtClean="0">
              <a:solidFill>
                <a:srgbClr val="0000FF"/>
              </a:solidFill>
            </a:endParaRPr>
          </a:p>
          <a:p>
            <a:endParaRPr lang="en-US" altLang="ja-JP" dirty="0">
              <a:solidFill>
                <a:srgbClr val="0000FF"/>
              </a:solidFill>
            </a:endParaRPr>
          </a:p>
          <a:p>
            <a:endParaRPr lang="en-US" altLang="ja-JP" dirty="0">
              <a:solidFill>
                <a:srgbClr val="0000FF"/>
              </a:solidFill>
            </a:endParaRPr>
          </a:p>
          <a:p>
            <a:endParaRPr kumimoji="1" lang="en-US" altLang="ja-JP" dirty="0" smtClean="0">
              <a:solidFill>
                <a:srgbClr val="0000FF"/>
              </a:solidFill>
            </a:endParaRPr>
          </a:p>
          <a:p>
            <a:endParaRPr lang="en-US" altLang="ja-JP" dirty="0">
              <a:solidFill>
                <a:srgbClr val="0000FF"/>
              </a:solidFill>
            </a:endParaRPr>
          </a:p>
          <a:p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ja-JP" altLang="en-US" dirty="0" smtClean="0">
                <a:solidFill>
                  <a:srgbClr val="0000FF"/>
                </a:solidFill>
              </a:rPr>
              <a:t>モデル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4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125" y="61116"/>
            <a:ext cx="8667750" cy="862013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日本が狙うサイエンス：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近傍宇宙時空計測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125" y="1047749"/>
            <a:ext cx="8794750" cy="56991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kumimoji="1" lang="en-US" altLang="ja-JP" dirty="0" smtClean="0"/>
              <a:t>VERA</a:t>
            </a:r>
            <a:r>
              <a:rPr kumimoji="1" lang="ja-JP" altLang="en-US" dirty="0" smtClean="0"/>
              <a:t>が進めてきた日本初の系統的</a:t>
            </a:r>
            <a:r>
              <a:rPr kumimoji="1" lang="en-US" altLang="ja-JP" dirty="0" smtClean="0"/>
              <a:t>								</a:t>
            </a:r>
            <a:r>
              <a:rPr kumimoji="1" lang="ja-JP" altLang="en-US" dirty="0" smtClean="0"/>
              <a:t>宇宙電波源測量からの発展</a:t>
            </a:r>
            <a:endParaRPr kumimoji="1" lang="en-US" altLang="ja-JP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ja-JP" b="1" dirty="0" smtClean="0">
                <a:solidFill>
                  <a:srgbClr val="FF6600"/>
                </a:solidFill>
              </a:rPr>
              <a:t>From northern to southern sky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ja-JP" b="1" dirty="0" smtClean="0">
                <a:solidFill>
                  <a:srgbClr val="FF6600"/>
                </a:solidFill>
              </a:rPr>
              <a:t>From the thin to thick disk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ja-JP" b="1" dirty="0" smtClean="0">
                <a:solidFill>
                  <a:srgbClr val="FF6600"/>
                </a:solidFill>
              </a:rPr>
              <a:t>From present-day MW geology to MW archeology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ja-JP" b="1" dirty="0" smtClean="0">
                <a:solidFill>
                  <a:srgbClr val="FF6600"/>
                </a:solidFill>
              </a:rPr>
              <a:t>From local MW to global MW system</a:t>
            </a:r>
            <a:endParaRPr lang="en-US" altLang="ja-JP" b="1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</a:pPr>
            <a:r>
              <a:rPr kumimoji="1" lang="en-US" altLang="ja-JP" dirty="0" smtClean="0"/>
              <a:t>GAIA/JASMINE</a:t>
            </a:r>
            <a:r>
              <a:rPr kumimoji="1" lang="ja-JP" altLang="en-US" dirty="0" smtClean="0"/>
              <a:t>が狙うサイエンスとの</a:t>
            </a:r>
            <a:r>
              <a:rPr kumimoji="1" lang="en-US" altLang="ja-JP" dirty="0" smtClean="0"/>
              <a:t>												</a:t>
            </a:r>
            <a:r>
              <a:rPr kumimoji="1" lang="ja-JP" altLang="en-US" dirty="0" smtClean="0"/>
              <a:t>棲み分け・協調</a:t>
            </a:r>
            <a:endParaRPr kumimoji="1" lang="en-US" altLang="ja-JP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kumimoji="1" lang="en-US" altLang="ja-JP" b="1" dirty="0" smtClean="0">
                <a:solidFill>
                  <a:srgbClr val="0000FF"/>
                </a:solidFill>
              </a:rPr>
              <a:t>Galacti</a:t>
            </a:r>
            <a:r>
              <a:rPr lang="en-US" altLang="ja-JP" b="1" dirty="0" smtClean="0">
                <a:solidFill>
                  <a:srgbClr val="0000FF"/>
                </a:solidFill>
              </a:rPr>
              <a:t>c </a:t>
            </a:r>
            <a:r>
              <a:rPr lang="en-US" altLang="ja-JP" b="1" dirty="0" smtClean="0">
                <a:solidFill>
                  <a:srgbClr val="0000FF"/>
                </a:solidFill>
              </a:rPr>
              <a:t>heart </a:t>
            </a:r>
            <a:r>
              <a:rPr lang="en-US" altLang="ja-JP" b="1" dirty="0" smtClean="0">
                <a:solidFill>
                  <a:srgbClr val="0000FF"/>
                </a:solidFill>
              </a:rPr>
              <a:t>and inner bulge </a:t>
            </a:r>
            <a:endParaRPr kumimoji="1" lang="en-US" altLang="ja-JP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 smtClean="0"/>
              <a:t>他分野との協調</a:t>
            </a:r>
            <a:r>
              <a:rPr lang="ja-JP" altLang="en-US" sz="2400" dirty="0" smtClean="0"/>
              <a:t>（特にパルサー・星間物質・突発天体）</a:t>
            </a:r>
            <a:endParaRPr lang="en-US" altLang="ja-JP" sz="2400" dirty="0" smtClean="0"/>
          </a:p>
          <a:p>
            <a:pPr lvl="1">
              <a:spcBef>
                <a:spcPts val="0"/>
              </a:spcBef>
            </a:pPr>
            <a:r>
              <a:rPr lang="ja-JP" altLang="en-US" dirty="0" smtClean="0"/>
              <a:t>瞬時の電波源位置計測</a:t>
            </a:r>
            <a:endParaRPr lang="en-US" altLang="ja-JP" dirty="0" smtClean="0"/>
          </a:p>
          <a:p>
            <a:pPr lvl="1">
              <a:spcBef>
                <a:spcPts val="0"/>
              </a:spcBef>
            </a:pPr>
            <a:r>
              <a:rPr lang="en-US" altLang="ja-JP" dirty="0" smtClean="0"/>
              <a:t>Galactic tomography </a:t>
            </a:r>
            <a:r>
              <a:rPr lang="ja-JP" altLang="en-US" dirty="0" smtClean="0"/>
              <a:t>手法の確立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618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3023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天の川銀河中心域の本格的測量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27700" y="1127126"/>
            <a:ext cx="3178175" cy="1206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 smtClean="0"/>
              <a:t>Central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 smtClean="0"/>
              <a:t>Molecular Zone</a:t>
            </a:r>
            <a:endParaRPr kumimoji="1" lang="ja-JP" altLang="en-US" dirty="0"/>
          </a:p>
        </p:txBody>
      </p:sp>
      <p:pic>
        <p:nvPicPr>
          <p:cNvPr id="4" name="図 3" descr="CM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920750"/>
            <a:ext cx="4929740" cy="2530475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40745" y="3578087"/>
            <a:ext cx="8565129" cy="3159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ja-JP" altLang="en-US" dirty="0" smtClean="0"/>
              <a:t>銀河中心ブラックホールとバルジの共進化</a:t>
            </a:r>
            <a:endParaRPr lang="en-US" altLang="ja-JP" dirty="0" smtClean="0"/>
          </a:p>
          <a:p>
            <a:pPr marL="0" indent="0" algn="r">
              <a:spcBef>
                <a:spcPts val="0"/>
              </a:spcBef>
              <a:buFont typeface="Arial"/>
              <a:buNone/>
            </a:pPr>
            <a:r>
              <a:rPr lang="ja-JP" altLang="en-US" dirty="0" smtClean="0">
                <a:solidFill>
                  <a:srgbClr val="0000FF"/>
                </a:solidFill>
              </a:rPr>
              <a:t>大域的な物質降着及び噴出流の検出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ja-JP" dirty="0" err="1" smtClean="0"/>
              <a:t>Sgr</a:t>
            </a:r>
            <a:r>
              <a:rPr lang="en-US" altLang="ja-JP" dirty="0" smtClean="0"/>
              <a:t> A*</a:t>
            </a:r>
            <a:r>
              <a:rPr lang="ja-JP" altLang="en-US" dirty="0" smtClean="0"/>
              <a:t>から</a:t>
            </a:r>
            <a:r>
              <a:rPr lang="en-US" altLang="ja-JP" dirty="0"/>
              <a:t>2</a:t>
            </a:r>
            <a:r>
              <a:rPr lang="en-US" altLang="ja-JP" dirty="0" smtClean="0"/>
              <a:t> pc</a:t>
            </a:r>
            <a:r>
              <a:rPr lang="ja-JP" altLang="en-US" dirty="0" smtClean="0"/>
              <a:t>以内：</a:t>
            </a:r>
            <a:r>
              <a:rPr lang="en-US" altLang="ja-JP" dirty="0" smtClean="0"/>
              <a:t> VLTI/Keck; </a:t>
            </a:r>
            <a:r>
              <a:rPr lang="en-US" altLang="ja-JP" b="1" dirty="0" smtClean="0">
                <a:solidFill>
                  <a:srgbClr val="FF6600"/>
                </a:solidFill>
              </a:rPr>
              <a:t>SKA (</a:t>
            </a:r>
            <a:r>
              <a:rPr lang="ja-JP" altLang="en-US" b="1" dirty="0" smtClean="0">
                <a:solidFill>
                  <a:srgbClr val="FF6600"/>
                </a:solidFill>
              </a:rPr>
              <a:t>パルサー</a:t>
            </a:r>
            <a:r>
              <a:rPr lang="en-US" altLang="ja-JP" b="1" dirty="0" smtClean="0">
                <a:solidFill>
                  <a:srgbClr val="FF66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ja-JP" dirty="0" err="1" smtClean="0">
                <a:solidFill>
                  <a:srgbClr val="000000"/>
                </a:solidFill>
              </a:rPr>
              <a:t>Sgr</a:t>
            </a:r>
            <a:r>
              <a:rPr lang="en-US" altLang="ja-JP" dirty="0" smtClean="0">
                <a:solidFill>
                  <a:srgbClr val="000000"/>
                </a:solidFill>
              </a:rPr>
              <a:t> A*</a:t>
            </a:r>
            <a:r>
              <a:rPr lang="ja-JP" altLang="en-US" dirty="0" smtClean="0">
                <a:solidFill>
                  <a:srgbClr val="000000"/>
                </a:solidFill>
              </a:rPr>
              <a:t>から</a:t>
            </a:r>
            <a:r>
              <a:rPr lang="en-US" altLang="ja-JP" dirty="0" smtClean="0">
                <a:solidFill>
                  <a:srgbClr val="000000"/>
                </a:solidFill>
              </a:rPr>
              <a:t>2 pc</a:t>
            </a:r>
            <a:r>
              <a:rPr lang="ja-JP" altLang="en-US" dirty="0" smtClean="0">
                <a:solidFill>
                  <a:srgbClr val="000000"/>
                </a:solidFill>
              </a:rPr>
              <a:t>以遠</a:t>
            </a:r>
            <a:endParaRPr lang="en-US" altLang="ja-JP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ja-JP" dirty="0" smtClean="0">
                <a:solidFill>
                  <a:srgbClr val="000000"/>
                </a:solidFill>
              </a:rPr>
              <a:t>ALMA:  </a:t>
            </a:r>
            <a:r>
              <a:rPr lang="ja-JP" altLang="en-US" dirty="0" smtClean="0">
                <a:solidFill>
                  <a:srgbClr val="000000"/>
                </a:solidFill>
              </a:rPr>
              <a:t>多数天体が混在、分離が困難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ja-JP" b="1" dirty="0" smtClean="0">
                <a:solidFill>
                  <a:srgbClr val="008000"/>
                </a:solidFill>
              </a:rPr>
              <a:t>SKA (OH, CH</a:t>
            </a:r>
            <a:r>
              <a:rPr lang="en-US" altLang="ja-JP" b="1" baseline="-25000" dirty="0" smtClean="0">
                <a:solidFill>
                  <a:srgbClr val="008000"/>
                </a:solidFill>
              </a:rPr>
              <a:t>3</a:t>
            </a:r>
            <a:r>
              <a:rPr lang="en-US" altLang="ja-JP" b="1" dirty="0" smtClean="0">
                <a:solidFill>
                  <a:srgbClr val="008000"/>
                </a:solidFill>
              </a:rPr>
              <a:t>OH); JASMINE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ja-JP" altLang="en-US" b="1" dirty="0" smtClean="0">
                <a:solidFill>
                  <a:srgbClr val="008000"/>
                </a:solidFill>
              </a:rPr>
              <a:t>多数点源（赤色巨星・</a:t>
            </a:r>
            <a:r>
              <a:rPr lang="en-US" altLang="ja-JP" b="1" dirty="0" smtClean="0">
                <a:solidFill>
                  <a:srgbClr val="008000"/>
                </a:solidFill>
              </a:rPr>
              <a:t>OB</a:t>
            </a:r>
            <a:r>
              <a:rPr lang="ja-JP" altLang="en-US" b="1" dirty="0" smtClean="0">
                <a:solidFill>
                  <a:srgbClr val="008000"/>
                </a:solidFill>
              </a:rPr>
              <a:t>型星、</a:t>
            </a:r>
            <a:r>
              <a:rPr lang="ja-JP" altLang="en-US" b="1" dirty="0" smtClean="0">
                <a:solidFill>
                  <a:srgbClr val="008000"/>
                </a:solidFill>
              </a:rPr>
              <a:t>パルサー</a:t>
            </a:r>
            <a:r>
              <a:rPr lang="ja-JP" altLang="en-US" b="1" dirty="0" smtClean="0">
                <a:solidFill>
                  <a:srgbClr val="008000"/>
                </a:solidFill>
              </a:rPr>
              <a:t>、</a:t>
            </a:r>
            <a:r>
              <a:rPr lang="en-US" altLang="ja-JP" b="1" dirty="0" smtClean="0">
                <a:solidFill>
                  <a:srgbClr val="008000"/>
                </a:solidFill>
              </a:rPr>
              <a:t>BH</a:t>
            </a:r>
            <a:r>
              <a:rPr lang="en-US" altLang="ja-JP" b="1" dirty="0" smtClean="0">
                <a:solidFill>
                  <a:srgbClr val="008000"/>
                </a:solidFill>
              </a:rPr>
              <a:t>)</a:t>
            </a:r>
            <a:endParaRPr lang="ja-JP" alt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1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3023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天の川銀河バルジの本格的測量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404" y="1001190"/>
            <a:ext cx="7786139" cy="173210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ja-JP" altLang="en-US" sz="2800" dirty="0" smtClean="0"/>
              <a:t>リンドブラッド共鳴半径前後の恒星群軌道</a:t>
            </a:r>
            <a:endParaRPr kumimoji="1" lang="en-US" altLang="ja-JP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800" dirty="0" smtClean="0"/>
              <a:t>（位相空間</a:t>
            </a:r>
            <a:r>
              <a:rPr kumimoji="1" lang="en-US" altLang="ja-JP" sz="2800" dirty="0" smtClean="0"/>
              <a:t>, [</a:t>
            </a:r>
            <a:r>
              <a:rPr kumimoji="1" lang="en-US" altLang="ja-JP" sz="2800" i="1" dirty="0" smtClean="0"/>
              <a:t>x</a:t>
            </a:r>
            <a:r>
              <a:rPr lang="en-US" altLang="ja-JP" sz="2800" dirty="0"/>
              <a:t>, </a:t>
            </a:r>
            <a:r>
              <a:rPr kumimoji="1" lang="en-US" altLang="ja-JP" sz="2800" i="1" dirty="0" smtClean="0"/>
              <a:t>y</a:t>
            </a:r>
            <a:r>
              <a:rPr lang="en-US" altLang="ja-JP" sz="2800" dirty="0"/>
              <a:t>, </a:t>
            </a:r>
            <a:r>
              <a:rPr kumimoji="1" lang="en-US" altLang="ja-JP" sz="2800" i="1" dirty="0" smtClean="0"/>
              <a:t>z</a:t>
            </a:r>
            <a:r>
              <a:rPr lang="en-US" altLang="ja-JP" sz="2800" dirty="0"/>
              <a:t>, </a:t>
            </a:r>
            <a:r>
              <a:rPr kumimoji="1" lang="en-US" altLang="ja-JP" sz="2800" i="1" dirty="0" err="1" smtClean="0"/>
              <a:t>v</a:t>
            </a:r>
            <a:r>
              <a:rPr kumimoji="1" lang="en-US" altLang="ja-JP" sz="2800" i="1" baseline="-25000" dirty="0" err="1" smtClean="0"/>
              <a:t>x</a:t>
            </a:r>
            <a:r>
              <a:rPr lang="en-US" altLang="ja-JP" sz="2800" dirty="0"/>
              <a:t>, </a:t>
            </a:r>
            <a:r>
              <a:rPr kumimoji="1" lang="en-US" altLang="ja-JP" sz="2800" i="1" dirty="0" err="1" smtClean="0"/>
              <a:t>v</a:t>
            </a:r>
            <a:r>
              <a:rPr kumimoji="1" lang="en-US" altLang="ja-JP" sz="2800" i="1" baseline="-25000" dirty="0" err="1" smtClean="0"/>
              <a:t>y</a:t>
            </a:r>
            <a:r>
              <a:rPr lang="en-US" altLang="ja-JP" sz="2800" dirty="0"/>
              <a:t>, </a:t>
            </a:r>
            <a:r>
              <a:rPr kumimoji="1" lang="en-US" altLang="ja-JP" sz="2800" i="1" dirty="0" err="1" smtClean="0"/>
              <a:t>v</a:t>
            </a:r>
            <a:r>
              <a:rPr kumimoji="1" lang="en-US" altLang="ja-JP" sz="2800" i="1" baseline="-25000" dirty="0" err="1" smtClean="0"/>
              <a:t>z</a:t>
            </a:r>
            <a:r>
              <a:rPr kumimoji="1" lang="en-US" altLang="ja-JP" sz="2800" dirty="0" smtClean="0"/>
              <a:t>]</a:t>
            </a:r>
            <a:r>
              <a:rPr kumimoji="1" lang="ja-JP" altLang="en-US" sz="2800" dirty="0" smtClean="0"/>
              <a:t>）の把握・統計的分析</a:t>
            </a:r>
            <a:endParaRPr kumimoji="1" lang="en-US" altLang="ja-JP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ja-JP" sz="2800" b="1" dirty="0" err="1" smtClean="0">
                <a:solidFill>
                  <a:srgbClr val="FF6600"/>
                </a:solidFill>
              </a:rPr>
              <a:t>SKA</a:t>
            </a:r>
            <a:r>
              <a:rPr lang="en-US" altLang="en-US" sz="2800" b="1" dirty="0" err="1" smtClean="0">
                <a:solidFill>
                  <a:srgbClr val="FF6600"/>
                </a:solidFill>
              </a:rPr>
              <a:t>測量対象</a:t>
            </a:r>
            <a:r>
              <a:rPr lang="en-US" altLang="en-US" sz="2800" b="1" dirty="0" smtClean="0">
                <a:solidFill>
                  <a:srgbClr val="FF6600"/>
                </a:solidFill>
              </a:rPr>
              <a:t>(OH</a:t>
            </a:r>
            <a:r>
              <a:rPr lang="ja-JP" altLang="en-US" sz="2800" b="1" dirty="0" smtClean="0">
                <a:solidFill>
                  <a:srgbClr val="FF6600"/>
                </a:solidFill>
              </a:rPr>
              <a:t>メーザー源）結果との</a:t>
            </a:r>
            <a:endParaRPr lang="en-US" altLang="ja-JP" sz="2800" b="1" dirty="0" smtClean="0">
              <a:solidFill>
                <a:srgbClr val="FF66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ja-JP" altLang="en-US" sz="2800" b="1" dirty="0" smtClean="0">
                <a:solidFill>
                  <a:srgbClr val="FF6600"/>
                </a:solidFill>
              </a:rPr>
              <a:t>比較</a:t>
            </a:r>
            <a:r>
              <a:rPr lang="en-US" altLang="ja-JP" sz="2800" b="1" dirty="0" smtClean="0">
                <a:solidFill>
                  <a:srgbClr val="FF6600"/>
                </a:solidFill>
              </a:rPr>
              <a:t>(〜5000</a:t>
            </a:r>
            <a:r>
              <a:rPr lang="ja-JP" altLang="en-US" sz="2800" b="1" dirty="0" smtClean="0">
                <a:solidFill>
                  <a:srgbClr val="FF6600"/>
                </a:solidFill>
              </a:rPr>
              <a:t>星</a:t>
            </a:r>
            <a:r>
              <a:rPr lang="en-US" altLang="ja-JP" sz="2800" b="1" dirty="0" smtClean="0">
                <a:solidFill>
                  <a:srgbClr val="FF6600"/>
                </a:solidFill>
              </a:rPr>
              <a:t>)</a:t>
            </a:r>
            <a:r>
              <a:rPr lang="en-US" altLang="en-US" sz="2800" b="1" dirty="0" smtClean="0">
                <a:solidFill>
                  <a:srgbClr val="FF6600"/>
                </a:solidFill>
              </a:rPr>
              <a:t>と</a:t>
            </a:r>
            <a:r>
              <a:rPr lang="ja-JP" altLang="en-US" sz="2800" b="1" dirty="0" smtClean="0">
                <a:solidFill>
                  <a:srgbClr val="FF6600"/>
                </a:solidFill>
              </a:rPr>
              <a:t>補間</a:t>
            </a:r>
            <a:endParaRPr kumimoji="1" lang="ja-JP" altLang="en-US" sz="2800" b="1" dirty="0">
              <a:solidFill>
                <a:srgbClr val="FF6600"/>
              </a:solidFill>
            </a:endParaRPr>
          </a:p>
        </p:txBody>
      </p:sp>
      <p:pic>
        <p:nvPicPr>
          <p:cNvPr id="5" name="図 4" descr="JASMINE_field_l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733294"/>
            <a:ext cx="4067175" cy="3858006"/>
          </a:xfrm>
          <a:prstGeom prst="rect">
            <a:avLst/>
          </a:prstGeom>
        </p:spPr>
      </p:pic>
      <p:pic>
        <p:nvPicPr>
          <p:cNvPr id="6" name="図 5" descr="JASMINE_field_x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2733294"/>
            <a:ext cx="3834765" cy="38580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09162" y="5499994"/>
            <a:ext cx="5572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00FF"/>
                </a:solidFill>
              </a:rPr>
              <a:t>中型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JASMINE</a:t>
            </a:r>
            <a:r>
              <a:rPr lang="ja-JP" altLang="en-US" b="1" dirty="0" smtClean="0">
                <a:solidFill>
                  <a:srgbClr val="0000FF"/>
                </a:solidFill>
              </a:rPr>
              <a:t>測量</a:t>
            </a:r>
            <a:r>
              <a:rPr lang="ja-JP" altLang="en-US" b="1" dirty="0" smtClean="0">
                <a:solidFill>
                  <a:srgbClr val="0000FF"/>
                </a:solidFill>
              </a:rPr>
              <a:t>範囲</a:t>
            </a:r>
            <a:r>
              <a:rPr lang="en-US" altLang="ja-JP" b="1" dirty="0" smtClean="0">
                <a:solidFill>
                  <a:srgbClr val="0000FF"/>
                </a:solidFill>
              </a:rPr>
              <a:t>(~10</a:t>
            </a:r>
            <a:r>
              <a:rPr lang="en-US" altLang="ja-JP" b="1" baseline="30000" dirty="0" smtClean="0">
                <a:solidFill>
                  <a:srgbClr val="0000FF"/>
                </a:solidFill>
              </a:rPr>
              <a:t>7</a:t>
            </a:r>
            <a:r>
              <a:rPr lang="ja-JP" altLang="en-US" b="1" dirty="0" smtClean="0">
                <a:solidFill>
                  <a:srgbClr val="0000FF"/>
                </a:solidFill>
              </a:rPr>
              <a:t>星）</a:t>
            </a:r>
            <a:r>
              <a:rPr lang="ja-JP" altLang="en-US" b="1" dirty="0" smtClean="0">
                <a:solidFill>
                  <a:srgbClr val="0000FF"/>
                </a:solidFill>
              </a:rPr>
              <a:t>　　　　　　</a:t>
            </a:r>
            <a:r>
              <a:rPr lang="ja-JP" altLang="en-US" b="1" dirty="0" smtClean="0">
                <a:solidFill>
                  <a:srgbClr val="0000FF"/>
                </a:solidFill>
              </a:rPr>
              <a:t>銀河</a:t>
            </a:r>
            <a:r>
              <a:rPr lang="ja-JP" altLang="en-US" b="1" dirty="0" smtClean="0">
                <a:solidFill>
                  <a:srgbClr val="0000FF"/>
                </a:solidFill>
              </a:rPr>
              <a:t>中心付近</a:t>
            </a:r>
            <a:endParaRPr lang="en-US" altLang="ja-JP" b="1" dirty="0" smtClean="0">
              <a:solidFill>
                <a:srgbClr val="0000FF"/>
              </a:solidFill>
            </a:endParaRPr>
          </a:p>
          <a:p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                                                                              </a:t>
            </a:r>
            <a:r>
              <a:rPr lang="ja-JP" altLang="en-US" b="1" dirty="0" smtClean="0">
                <a:solidFill>
                  <a:srgbClr val="0000FF"/>
                </a:solidFill>
              </a:rPr>
              <a:t>恒星群軌道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bekki_MC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605"/>
            <a:ext cx="6397625" cy="60977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875" y="115888"/>
            <a:ext cx="7715250" cy="566737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天の川</a:t>
            </a:r>
            <a:r>
              <a:rPr lang="en-US" altLang="ja-JP" sz="3200" dirty="0" smtClean="0"/>
              <a:t>—</a:t>
            </a:r>
            <a:r>
              <a:rPr lang="ja-JP" altLang="en-US" sz="3200" dirty="0" smtClean="0"/>
              <a:t>マゼラン銀河系の動力学構造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54749" y="1060449"/>
            <a:ext cx="2889251" cy="57508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kumimoji="1" lang="ja-JP" altLang="en-US" sz="6000" dirty="0" smtClean="0"/>
              <a:t>マゼラン銀河の軌道</a:t>
            </a:r>
            <a:endParaRPr kumimoji="1" lang="en-US" altLang="ja-JP" sz="6000" dirty="0" smtClean="0"/>
          </a:p>
          <a:p>
            <a:pPr marL="0" indent="0" algn="ctr">
              <a:buNone/>
            </a:pPr>
            <a:r>
              <a:rPr lang="en-US" altLang="ja-JP" sz="6000" dirty="0" smtClean="0"/>
              <a:t>(HST, LBA, </a:t>
            </a:r>
            <a:r>
              <a:rPr lang="en-US" altLang="ja-JP" sz="6000" b="1" dirty="0" smtClean="0">
                <a:solidFill>
                  <a:srgbClr val="000090"/>
                </a:solidFill>
              </a:rPr>
              <a:t>SKA</a:t>
            </a:r>
            <a:r>
              <a:rPr lang="en-US" altLang="ja-JP" sz="6000" dirty="0" smtClean="0"/>
              <a:t>)</a:t>
            </a:r>
          </a:p>
          <a:p>
            <a:pPr marL="0" indent="0" algn="ctr">
              <a:buNone/>
            </a:pPr>
            <a:r>
              <a:rPr kumimoji="1" lang="ja-JP" altLang="en-US" sz="4200" dirty="0" smtClean="0">
                <a:solidFill>
                  <a:srgbClr val="FF6600"/>
                </a:solidFill>
              </a:rPr>
              <a:t>銀河の軌道と回転の</a:t>
            </a:r>
            <a:endParaRPr kumimoji="1" lang="en-US" altLang="ja-JP" sz="42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kumimoji="1" lang="ja-JP" altLang="en-US" sz="4200" dirty="0" smtClean="0">
                <a:solidFill>
                  <a:srgbClr val="FF6600"/>
                </a:solidFill>
              </a:rPr>
              <a:t>分離が課題</a:t>
            </a:r>
            <a:endParaRPr kumimoji="1" lang="en-US" altLang="ja-JP" sz="42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altLang="ja-JP" sz="4200" dirty="0" smtClean="0"/>
              <a:t>⇩</a:t>
            </a:r>
          </a:p>
          <a:p>
            <a:pPr marL="0" indent="0" algn="ctr">
              <a:buNone/>
            </a:pPr>
            <a:r>
              <a:rPr lang="ja-JP" altLang="en-US" sz="5100" dirty="0" smtClean="0"/>
              <a:t>潮汐力による</a:t>
            </a:r>
            <a:endParaRPr lang="en-US" altLang="ja-JP" sz="5100" dirty="0" smtClean="0"/>
          </a:p>
          <a:p>
            <a:pPr marL="0" indent="0" algn="ctr">
              <a:buNone/>
            </a:pPr>
            <a:r>
              <a:rPr lang="en-US" altLang="ja-JP" sz="5100" dirty="0" smtClean="0"/>
              <a:t>HI</a:t>
            </a:r>
            <a:r>
              <a:rPr lang="ja-JP" altLang="en-US" sz="5100" dirty="0" smtClean="0"/>
              <a:t>ガスの拡散＋集積</a:t>
            </a:r>
            <a:endParaRPr lang="en-US" altLang="ja-JP" sz="5100" dirty="0" smtClean="0"/>
          </a:p>
          <a:p>
            <a:pPr marL="0" indent="0" algn="ctr">
              <a:buNone/>
            </a:pPr>
            <a:r>
              <a:rPr lang="en-US" altLang="ja-JP" sz="5100" dirty="0" smtClean="0"/>
              <a:t>⇩</a:t>
            </a:r>
          </a:p>
          <a:p>
            <a:pPr marL="0" indent="0" algn="ctr">
              <a:buNone/>
            </a:pPr>
            <a:r>
              <a:rPr lang="ja-JP" altLang="en-US" sz="5100" dirty="0" smtClean="0"/>
              <a:t>天の川銀河及び</a:t>
            </a:r>
            <a:endParaRPr lang="en-US" altLang="ja-JP" sz="5100" dirty="0" smtClean="0"/>
          </a:p>
          <a:p>
            <a:pPr marL="0" indent="0" algn="ctr">
              <a:buNone/>
            </a:pPr>
            <a:r>
              <a:rPr lang="ja-JP" altLang="en-US" sz="5100" dirty="0" smtClean="0"/>
              <a:t>大小マゼラン銀河の</a:t>
            </a:r>
            <a:endParaRPr lang="en-US" altLang="ja-JP" sz="5100" dirty="0" smtClean="0"/>
          </a:p>
          <a:p>
            <a:pPr marL="0" indent="0" algn="ctr">
              <a:buNone/>
            </a:pPr>
            <a:r>
              <a:rPr lang="ja-JP" altLang="en-US" sz="5100" dirty="0" smtClean="0"/>
              <a:t>力学的履歴の解明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sz="4200" dirty="0" err="1" smtClean="0"/>
              <a:t>Bekki</a:t>
            </a:r>
            <a:r>
              <a:rPr kumimoji="1" lang="en-US" altLang="ja-JP" sz="4200" dirty="0" smtClean="0"/>
              <a:t> et al. (2012)</a:t>
            </a:r>
            <a:endParaRPr kumimoji="1" lang="ja-JP" altLang="en-US" sz="4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417" y="767350"/>
            <a:ext cx="446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FF"/>
                </a:solidFill>
              </a:rPr>
              <a:t>HI</a:t>
            </a:r>
            <a:r>
              <a:rPr kumimoji="1" lang="ja-JP" altLang="en-US" b="1" dirty="0" smtClean="0">
                <a:solidFill>
                  <a:srgbClr val="00FFFF"/>
                </a:solidFill>
              </a:rPr>
              <a:t>分布モデル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                                HI</a:t>
            </a:r>
            <a:r>
              <a:rPr kumimoji="1" lang="ja-JP" altLang="en-US" b="1" dirty="0" smtClean="0">
                <a:solidFill>
                  <a:srgbClr val="00FFFF"/>
                </a:solidFill>
              </a:rPr>
              <a:t>観測データ</a:t>
            </a:r>
            <a:r>
              <a:rPr kumimoji="1" lang="ja-JP" altLang="en-US" dirty="0" smtClean="0"/>
              <a:t>　　　　　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924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89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大小マゼラン銀河の軌道</a:t>
            </a:r>
            <a:r>
              <a:rPr lang="ja-JP" altLang="en-US" sz="3200" dirty="0" smtClean="0"/>
              <a:t>決定へ</a:t>
            </a:r>
            <a:r>
              <a:rPr lang="en-US" altLang="ja-JP" sz="3200" dirty="0" smtClean="0"/>
              <a:t>(</a:t>
            </a:r>
            <a:r>
              <a:rPr lang="en-US" altLang="ja-JP" sz="3200" b="1" dirty="0" smtClean="0">
                <a:solidFill>
                  <a:srgbClr val="FF6600"/>
                </a:solidFill>
              </a:rPr>
              <a:t>σ~10 </a:t>
            </a:r>
            <a:r>
              <a:rPr lang="en-US" altLang="ja-JP" sz="3200" b="1" dirty="0" err="1" smtClean="0">
                <a:solidFill>
                  <a:srgbClr val="FF6600"/>
                </a:solidFill>
              </a:rPr>
              <a:t>μas</a:t>
            </a:r>
            <a:r>
              <a:rPr lang="en-US" altLang="ja-JP" sz="3200" b="1" dirty="0" smtClean="0">
                <a:solidFill>
                  <a:srgbClr val="FF6600"/>
                </a:solidFill>
              </a:rPr>
              <a:t> yr</a:t>
            </a:r>
            <a:r>
              <a:rPr lang="en-US" altLang="ja-JP" sz="3200" b="1" baseline="30000" dirty="0" smtClean="0">
                <a:solidFill>
                  <a:srgbClr val="FF6600"/>
                </a:solidFill>
              </a:rPr>
              <a:t>-1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pic>
        <p:nvPicPr>
          <p:cNvPr id="4" name="図 3" descr="スクリーンショット 2015-02-23 10.52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69" y="694265"/>
            <a:ext cx="3800480" cy="2691777"/>
          </a:xfrm>
          <a:prstGeom prst="rect">
            <a:avLst/>
          </a:prstGeom>
        </p:spPr>
      </p:pic>
      <p:pic>
        <p:nvPicPr>
          <p:cNvPr id="5" name="図 4" descr="スクリーンショット 2015-02-23 10.5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0" y="3529280"/>
            <a:ext cx="6660038" cy="312001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881" y="871588"/>
            <a:ext cx="8772280" cy="5986412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2600" dirty="0" smtClean="0"/>
              <a:t>収束しない</a:t>
            </a:r>
            <a:r>
              <a:rPr kumimoji="1" lang="en-US" altLang="ja-JP" sz="2600" dirty="0" smtClean="0"/>
              <a:t>HST</a:t>
            </a:r>
            <a:r>
              <a:rPr kumimoji="1" lang="ja-JP" altLang="en-US" sz="2600" dirty="0" smtClean="0"/>
              <a:t>計測結果</a:t>
            </a:r>
            <a:endParaRPr kumimoji="1" lang="en-US" altLang="ja-JP" sz="2600" dirty="0" smtClean="0"/>
          </a:p>
          <a:p>
            <a:pPr marL="0" indent="0">
              <a:buNone/>
            </a:pPr>
            <a:r>
              <a:rPr kumimoji="1" lang="en-US" altLang="ja-JP" sz="2600" dirty="0" smtClean="0"/>
              <a:t> (e.g., </a:t>
            </a:r>
            <a:r>
              <a:rPr kumimoji="1" lang="en-US" altLang="ja-JP" sz="2600" dirty="0" err="1" smtClean="0"/>
              <a:t>Kallivayalil</a:t>
            </a:r>
            <a:r>
              <a:rPr kumimoji="1" lang="en-US" altLang="ja-JP" sz="2600" dirty="0" smtClean="0"/>
              <a:t> et al. 2013)</a:t>
            </a:r>
          </a:p>
          <a:p>
            <a:r>
              <a:rPr lang="ja-JP" altLang="en-US" sz="2600" dirty="0" smtClean="0"/>
              <a:t>銀河回転と測定対象天体の　　　　　　　　　　　　　　　</a:t>
            </a:r>
            <a:r>
              <a:rPr lang="en-US" altLang="ja-JP" sz="2600" dirty="0" smtClean="0"/>
              <a:t>		</a:t>
            </a:r>
            <a:r>
              <a:rPr lang="en-US" altLang="ja-JP" sz="2600" dirty="0"/>
              <a:t>	</a:t>
            </a:r>
            <a:r>
              <a:rPr lang="en-US" altLang="ja-JP" sz="2600" dirty="0" smtClean="0"/>
              <a:t>		</a:t>
            </a:r>
            <a:r>
              <a:rPr lang="ja-JP" altLang="en-US" sz="2600" dirty="0" smtClean="0"/>
              <a:t>運動の差分が問題</a:t>
            </a:r>
            <a:endParaRPr lang="en-US" altLang="ja-JP" sz="2600" dirty="0"/>
          </a:p>
          <a:p>
            <a:r>
              <a:rPr lang="en-US" altLang="ja-JP" sz="2600" dirty="0" smtClean="0"/>
              <a:t>LBA</a:t>
            </a:r>
            <a:r>
              <a:rPr lang="ja-JP" altLang="en-US" sz="2600" dirty="0" smtClean="0"/>
              <a:t>による</a:t>
            </a:r>
            <a:r>
              <a:rPr lang="en-US" altLang="ja-JP" sz="2600" dirty="0" smtClean="0"/>
              <a:t>H</a:t>
            </a:r>
            <a:r>
              <a:rPr lang="en-US" altLang="ja-JP" sz="2600" baseline="-25000" dirty="0" smtClean="0"/>
              <a:t>2</a:t>
            </a:r>
            <a:r>
              <a:rPr lang="en-US" altLang="ja-JP" sz="2600" dirty="0" smtClean="0"/>
              <a:t>O</a:t>
            </a:r>
            <a:r>
              <a:rPr lang="ja-JP" altLang="en-US" sz="2600" dirty="0" smtClean="0"/>
              <a:t>メーザー源</a:t>
            </a:r>
            <a:r>
              <a:rPr lang="en-US" altLang="ja-JP" sz="2600" dirty="0" smtClean="0"/>
              <a:t>												</a:t>
            </a:r>
            <a:r>
              <a:rPr lang="ja-JP" altLang="en-US" sz="2600" dirty="0" smtClean="0"/>
              <a:t>固有運動計測</a:t>
            </a:r>
            <a:r>
              <a:rPr lang="ja-JP" altLang="en-US" sz="2600" dirty="0" smtClean="0">
                <a:sym typeface="Wingdings"/>
              </a:rPr>
              <a:t>天体数不十分</a:t>
            </a:r>
            <a:endParaRPr lang="en-US" altLang="ja-JP" sz="3000" dirty="0"/>
          </a:p>
          <a:p>
            <a:r>
              <a:rPr kumimoji="1" lang="en-US" altLang="ja-JP" sz="2600" dirty="0" smtClean="0">
                <a:solidFill>
                  <a:srgbClr val="0000FF"/>
                </a:solidFill>
              </a:rPr>
              <a:t>SKA</a:t>
            </a:r>
            <a:r>
              <a:rPr kumimoji="1" lang="ja-JP" altLang="en-US" sz="2600" dirty="0" smtClean="0">
                <a:solidFill>
                  <a:srgbClr val="0000FF"/>
                </a:solidFill>
              </a:rPr>
              <a:t>による</a:t>
            </a:r>
            <a:r>
              <a:rPr kumimoji="1" lang="en-US" altLang="ja-JP" sz="2600" dirty="0" smtClean="0">
                <a:solidFill>
                  <a:srgbClr val="0000FF"/>
                </a:solidFill>
              </a:rPr>
              <a:t>~200</a:t>
            </a:r>
            <a:r>
              <a:rPr lang="ja-JP" altLang="en-US" sz="2600" dirty="0" smtClean="0">
                <a:solidFill>
                  <a:srgbClr val="0000FF"/>
                </a:solidFill>
              </a:rPr>
              <a:t>個の</a:t>
            </a:r>
            <a:r>
              <a:rPr lang="en-US" altLang="ja-JP" sz="2600" dirty="0" smtClean="0">
                <a:solidFill>
                  <a:srgbClr val="0000FF"/>
                </a:solidFill>
              </a:rPr>
              <a:t>													</a:t>
            </a:r>
            <a:r>
              <a:rPr lang="ja-JP" altLang="en-US" sz="2600" dirty="0" smtClean="0">
                <a:solidFill>
                  <a:srgbClr val="0000FF"/>
                </a:solidFill>
              </a:rPr>
              <a:t>星間・星周</a:t>
            </a:r>
            <a:r>
              <a:rPr kumimoji="1" lang="en-US" altLang="ja-JP" sz="2600" dirty="0" smtClean="0">
                <a:solidFill>
                  <a:srgbClr val="0000FF"/>
                </a:solidFill>
              </a:rPr>
              <a:t>OH</a:t>
            </a:r>
            <a:r>
              <a:rPr kumimoji="1" lang="ja-JP" altLang="en-US" sz="2600" dirty="0" smtClean="0">
                <a:solidFill>
                  <a:srgbClr val="0000FF"/>
                </a:solidFill>
              </a:rPr>
              <a:t>メーザー源固有運動計測</a:t>
            </a:r>
            <a:endParaRPr kumimoji="1" lang="en-US" altLang="ja-JP" sz="2600" dirty="0" smtClean="0">
              <a:solidFill>
                <a:srgbClr val="0000FF"/>
              </a:solidFill>
            </a:endParaRP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pPr marL="0" indent="0" algn="r">
              <a:buNone/>
            </a:pPr>
            <a:r>
              <a:rPr kumimoji="1" lang="en-US" altLang="ja-JP" sz="2400" dirty="0" smtClean="0"/>
              <a:t>Diaz &amp; </a:t>
            </a:r>
            <a:r>
              <a:rPr kumimoji="1" lang="en-US" altLang="ja-JP" sz="2400" dirty="0" err="1" smtClean="0"/>
              <a:t>Bekki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(2012)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361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548" y="132218"/>
            <a:ext cx="8817320" cy="132556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日本版</a:t>
            </a:r>
            <a:r>
              <a:rPr kumimoji="1" lang="en-US" altLang="ja-JP" dirty="0" smtClean="0"/>
              <a:t>SKA Science Book </a:t>
            </a: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「近傍宇宙時空計測」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2647" y="1618911"/>
            <a:ext cx="8494358" cy="50519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著者（アルファベット順）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Burns, Ross Alexander (</a:t>
            </a:r>
            <a:r>
              <a:rPr lang="ja-JP" altLang="en-US" dirty="0" smtClean="0"/>
              <a:t>鹿児島大学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0000FF"/>
                </a:solidFill>
              </a:rPr>
              <a:t>次の講演者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 smtClean="0"/>
              <a:t>戸次賢治（</a:t>
            </a:r>
            <a:r>
              <a:rPr lang="en-US" altLang="ja-JP" dirty="0" smtClean="0"/>
              <a:t>ICRAR/</a:t>
            </a:r>
            <a:r>
              <a:rPr lang="ja-JP" altLang="en-US" dirty="0" smtClean="0"/>
              <a:t>西オーストラリア大学）</a:t>
            </a:r>
            <a:endParaRPr lang="en-US" altLang="ja-JP" dirty="0" smtClean="0"/>
          </a:p>
          <a:p>
            <a:pPr lvl="1"/>
            <a:r>
              <a:rPr lang="ja-JP" altLang="en-US" dirty="0"/>
              <a:t>郷田直輝（</a:t>
            </a:r>
            <a:r>
              <a:rPr lang="en-US" altLang="ja-JP" dirty="0"/>
              <a:t>NAOJ JASMINE</a:t>
            </a:r>
            <a:r>
              <a:rPr lang="ja-JP" altLang="en-US" dirty="0"/>
              <a:t>推進室）</a:t>
            </a:r>
            <a:endParaRPr lang="en-US" altLang="ja-JP" dirty="0"/>
          </a:p>
          <a:p>
            <a:pPr lvl="1"/>
            <a:r>
              <a:rPr lang="ja-JP" altLang="en-US" dirty="0" smtClean="0">
                <a:solidFill>
                  <a:srgbClr val="0000FF"/>
                </a:solidFill>
              </a:rPr>
              <a:t>今井　裕</a:t>
            </a:r>
            <a:r>
              <a:rPr lang="en-US" altLang="ja-JP" dirty="0" smtClean="0">
                <a:solidFill>
                  <a:srgbClr val="0000FF"/>
                </a:solidFill>
              </a:rPr>
              <a:t> (</a:t>
            </a:r>
            <a:r>
              <a:rPr lang="ja-JP" altLang="en-US" dirty="0" smtClean="0">
                <a:solidFill>
                  <a:srgbClr val="0000FF"/>
                </a:solidFill>
              </a:rPr>
              <a:t>鹿児島大学）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 smtClean="0"/>
              <a:t>亀谷　收（</a:t>
            </a:r>
            <a:r>
              <a:rPr lang="en-US" altLang="ja-JP" dirty="0" smtClean="0"/>
              <a:t>NAOJ </a:t>
            </a:r>
            <a:r>
              <a:rPr lang="ja-JP" altLang="en-US" dirty="0" smtClean="0"/>
              <a:t>水沢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観測所）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新沼浩太郎（山口大学）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Orosz</a:t>
            </a:r>
            <a:r>
              <a:rPr lang="en-US" altLang="ja-JP" dirty="0" smtClean="0"/>
              <a:t>, Gabor</a:t>
            </a:r>
            <a:r>
              <a:rPr lang="ja-JP" altLang="en-US" dirty="0" smtClean="0"/>
              <a:t>（鹿児島大学）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辻本拓司</a:t>
            </a:r>
            <a:r>
              <a:rPr lang="ja-JP" altLang="en-US" dirty="0"/>
              <a:t>（</a:t>
            </a:r>
            <a:r>
              <a:rPr lang="en-US" altLang="ja-JP" dirty="0"/>
              <a:t>NAOJ JASMINE</a:t>
            </a:r>
            <a:r>
              <a:rPr lang="ja-JP" altLang="en-US" dirty="0"/>
              <a:t>推進室）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矢野太平</a:t>
            </a:r>
            <a:r>
              <a:rPr lang="ja-JP" altLang="en-US" dirty="0"/>
              <a:t>（</a:t>
            </a:r>
            <a:r>
              <a:rPr lang="en-US" altLang="ja-JP" dirty="0"/>
              <a:t>NAOJ JASMINE</a:t>
            </a:r>
            <a:r>
              <a:rPr lang="ja-JP" altLang="en-US" dirty="0"/>
              <a:t>推進室）</a:t>
            </a:r>
            <a:endParaRPr lang="en-US" altLang="ja-JP" dirty="0"/>
          </a:p>
          <a:p>
            <a:pPr lvl="1"/>
            <a:r>
              <a:rPr lang="ja-JP" altLang="en-US" dirty="0" smtClean="0"/>
              <a:t>山田良透（京都大学）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04698" y="3440999"/>
            <a:ext cx="2822307" cy="224676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SKA-JP </a:t>
            </a:r>
          </a:p>
          <a:p>
            <a:r>
              <a:rPr lang="en-US" altLang="ja-JP" sz="2800" b="1" dirty="0" smtClean="0"/>
              <a:t>Astrometry </a:t>
            </a:r>
          </a:p>
          <a:p>
            <a:r>
              <a:rPr lang="en-US" altLang="ja-JP" sz="2800" b="1" dirty="0" smtClean="0"/>
              <a:t>sub-WG</a:t>
            </a:r>
          </a:p>
          <a:p>
            <a:r>
              <a:rPr lang="en-US" altLang="ja-JP" sz="2800" b="1" dirty="0" smtClean="0"/>
              <a:t>17</a:t>
            </a:r>
            <a:r>
              <a:rPr lang="ja-JP" altLang="en-US" sz="2800" b="1" dirty="0" smtClean="0"/>
              <a:t>名</a:t>
            </a:r>
            <a:r>
              <a:rPr lang="en-US" altLang="ja-JP" sz="2800" b="1" dirty="0" smtClean="0"/>
              <a:t> </a:t>
            </a:r>
          </a:p>
          <a:p>
            <a:r>
              <a:rPr lang="en-US" altLang="ja-JP" sz="2800" b="1" dirty="0" smtClean="0"/>
              <a:t>(2015</a:t>
            </a:r>
            <a:r>
              <a:rPr lang="ja-JP" altLang="en-US" sz="2800" b="1" dirty="0" smtClean="0"/>
              <a:t>年</a:t>
            </a:r>
            <a:r>
              <a:rPr lang="en-US" altLang="ja-JP" sz="2800" b="1" dirty="0" smtClean="0"/>
              <a:t>3</a:t>
            </a:r>
            <a:r>
              <a:rPr lang="ja-JP" altLang="en-US" sz="2800" b="1" dirty="0" smtClean="0"/>
              <a:t>月現在）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5425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449" y="98794"/>
            <a:ext cx="8890000" cy="70961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日本から</a:t>
            </a:r>
            <a:r>
              <a:rPr kumimoji="1" lang="en-US" altLang="ja-JP" dirty="0" smtClean="0"/>
              <a:t>SKA-VLBI</a:t>
            </a:r>
            <a:r>
              <a:rPr kumimoji="1" lang="ja-JP" altLang="en-US" dirty="0" smtClean="0"/>
              <a:t>に参加する方向性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940246"/>
            <a:ext cx="8575675" cy="591775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1—2 GHz</a:t>
            </a:r>
            <a:r>
              <a:rPr kumimoji="1" lang="ja-JP" altLang="en-US" dirty="0" smtClean="0"/>
              <a:t>帯</a:t>
            </a:r>
            <a:r>
              <a:rPr kumimoji="1" lang="en-US" altLang="ja-JP" sz="3000" dirty="0" smtClean="0"/>
              <a:t>(SKA </a:t>
            </a:r>
            <a:r>
              <a:rPr lang="en-US" altLang="ja-JP" sz="3000" dirty="0" smtClean="0"/>
              <a:t>MID</a:t>
            </a:r>
            <a:r>
              <a:rPr kumimoji="1" lang="en-US" altLang="ja-JP" sz="3000" dirty="0" smtClean="0"/>
              <a:t> </a:t>
            </a:r>
            <a:r>
              <a:rPr kumimoji="1" lang="en-US" altLang="ja-JP" sz="3000" dirty="0" smtClean="0"/>
              <a:t>Band-2; SKA1-SUR PAF Band-2) </a:t>
            </a:r>
          </a:p>
          <a:p>
            <a:pPr lvl="1"/>
            <a:r>
              <a:rPr kumimoji="1" lang="ja-JP" altLang="en-US" dirty="0" smtClean="0"/>
              <a:t>主に</a:t>
            </a:r>
            <a:r>
              <a:rPr kumimoji="1" lang="en-US" altLang="ja-JP" b="1" dirty="0" smtClean="0">
                <a:solidFill>
                  <a:srgbClr val="FF6600"/>
                </a:solidFill>
              </a:rPr>
              <a:t>OH</a:t>
            </a:r>
            <a:r>
              <a:rPr kumimoji="1" lang="ja-JP" altLang="en-US" b="1" dirty="0" smtClean="0">
                <a:solidFill>
                  <a:srgbClr val="FF6600"/>
                </a:solidFill>
              </a:rPr>
              <a:t>メーザー</a:t>
            </a:r>
            <a:r>
              <a:rPr kumimoji="1" lang="ja-JP" altLang="en-US" dirty="0" smtClean="0"/>
              <a:t>源、パルサー、コンパクト</a:t>
            </a:r>
            <a:r>
              <a:rPr kumimoji="1" lang="en-US" altLang="ja-JP" dirty="0" smtClean="0"/>
              <a:t>HI</a:t>
            </a:r>
            <a:r>
              <a:rPr lang="ja-JP" altLang="en-US" dirty="0" smtClean="0"/>
              <a:t>ガス塊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SKA1-SUR + </a:t>
            </a:r>
            <a:r>
              <a:rPr lang="ja-JP" altLang="en-US" dirty="0" smtClean="0"/>
              <a:t>環太平洋リモート局</a:t>
            </a:r>
            <a:r>
              <a:rPr lang="en-US" altLang="ja-JP" dirty="0" smtClean="0"/>
              <a:t>									</a:t>
            </a:r>
            <a:r>
              <a:rPr lang="ja-JP" altLang="en-US" dirty="0" smtClean="0"/>
              <a:t>（</a:t>
            </a:r>
            <a:r>
              <a:rPr lang="ja-JP" altLang="en-US" b="1" dirty="0" smtClean="0">
                <a:solidFill>
                  <a:srgbClr val="0000FF"/>
                </a:solidFill>
              </a:rPr>
              <a:t>日本も含む</a:t>
            </a:r>
            <a:r>
              <a:rPr lang="en-US" altLang="ja-JP" b="1" dirty="0" smtClean="0">
                <a:solidFill>
                  <a:srgbClr val="0000FF"/>
                </a:solidFill>
              </a:rPr>
              <a:t>(</a:t>
            </a:r>
            <a:r>
              <a:rPr lang="ja-JP" altLang="en-US" b="1" dirty="0" smtClean="0">
                <a:solidFill>
                  <a:srgbClr val="0000FF"/>
                </a:solidFill>
              </a:rPr>
              <a:t>臼田・鹿島・早稲田</a:t>
            </a:r>
            <a:r>
              <a:rPr lang="en-US" altLang="ja-JP" b="1" dirty="0" smtClean="0">
                <a:solidFill>
                  <a:srgbClr val="0000FF"/>
                </a:solidFill>
              </a:rPr>
              <a:t> &amp; </a:t>
            </a:r>
            <a:r>
              <a:rPr lang="ja-JP" altLang="en-US" b="1" dirty="0" smtClean="0">
                <a:solidFill>
                  <a:srgbClr val="0000FF"/>
                </a:solidFill>
              </a:rPr>
              <a:t>新望遠鏡？</a:t>
            </a:r>
            <a:r>
              <a:rPr lang="en-US" altLang="ja-JP" b="1" dirty="0" smtClean="0">
                <a:solidFill>
                  <a:srgbClr val="0000FF"/>
                </a:solidFill>
              </a:rPr>
              <a:t>)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タイ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観測局</a:t>
            </a:r>
            <a:r>
              <a:rPr lang="en-US" altLang="ja-JP" dirty="0" smtClean="0"/>
              <a:t>(</a:t>
            </a:r>
            <a:r>
              <a:rPr lang="ja-JP" altLang="en-US" dirty="0" smtClean="0"/>
              <a:t>３台）、</a:t>
            </a:r>
            <a:r>
              <a:rPr lang="en-US" altLang="ja-JP" dirty="0" smtClean="0"/>
              <a:t>GMRT-VLBI</a:t>
            </a:r>
          </a:p>
          <a:p>
            <a:pPr lvl="2"/>
            <a:r>
              <a:rPr lang="en-US" altLang="ja-JP" dirty="0" smtClean="0"/>
              <a:t>RFI</a:t>
            </a:r>
            <a:r>
              <a:rPr lang="ja-JP" altLang="en-US" dirty="0" smtClean="0"/>
              <a:t>対応が課題</a:t>
            </a:r>
            <a:r>
              <a:rPr lang="en-US" altLang="ja-JP" dirty="0" smtClean="0"/>
              <a:t>(</a:t>
            </a:r>
            <a:r>
              <a:rPr lang="ja-JP" altLang="en-US" dirty="0" smtClean="0"/>
              <a:t>受信機さえ飽和しなければ</a:t>
            </a:r>
            <a:r>
              <a:rPr lang="en-US" altLang="ja-JP" dirty="0" smtClean="0"/>
              <a:t>…. )</a:t>
            </a:r>
          </a:p>
          <a:p>
            <a:r>
              <a:rPr lang="en-US" altLang="ja-JP" dirty="0"/>
              <a:t>2</a:t>
            </a:r>
            <a:r>
              <a:rPr kumimoji="1" lang="en-US" altLang="ja-JP" dirty="0" smtClean="0"/>
              <a:t>—15 GHz</a:t>
            </a:r>
            <a:r>
              <a:rPr kumimoji="1" lang="ja-JP" altLang="en-US" dirty="0" smtClean="0"/>
              <a:t>帯</a:t>
            </a:r>
            <a:r>
              <a:rPr kumimoji="1" lang="en-US" altLang="ja-JP" sz="2800" dirty="0" smtClean="0"/>
              <a:t>(SKA Mid Band-3, 4, 5 </a:t>
            </a:r>
            <a:r>
              <a:rPr kumimoji="1" lang="en-US" altLang="ja-JP" sz="2800" b="1" dirty="0" smtClean="0">
                <a:solidFill>
                  <a:srgbClr val="000090"/>
                </a:solidFill>
                <a:sym typeface="Wingdings"/>
              </a:rPr>
              <a:t> WBSPF</a:t>
            </a:r>
            <a:r>
              <a:rPr kumimoji="1" lang="en-US" altLang="ja-JP" sz="2800" dirty="0" smtClean="0"/>
              <a:t>)</a:t>
            </a:r>
          </a:p>
          <a:p>
            <a:pPr lvl="1"/>
            <a:r>
              <a:rPr lang="ja-JP" altLang="en-US" dirty="0" smtClean="0"/>
              <a:t>主に</a:t>
            </a:r>
            <a:r>
              <a:rPr lang="en-US" altLang="ja-JP" b="1" dirty="0" smtClean="0">
                <a:solidFill>
                  <a:srgbClr val="008000"/>
                </a:solidFill>
              </a:rPr>
              <a:t>CH</a:t>
            </a:r>
            <a:r>
              <a:rPr lang="en-US" altLang="ja-JP" b="1" baseline="-25000" dirty="0" smtClean="0">
                <a:solidFill>
                  <a:srgbClr val="008000"/>
                </a:solidFill>
              </a:rPr>
              <a:t>3</a:t>
            </a:r>
            <a:r>
              <a:rPr lang="en-US" altLang="ja-JP" b="1" dirty="0" smtClean="0">
                <a:solidFill>
                  <a:srgbClr val="008000"/>
                </a:solidFill>
              </a:rPr>
              <a:t>OH</a:t>
            </a:r>
            <a:r>
              <a:rPr lang="en-US" altLang="ja-JP" dirty="0" smtClean="0"/>
              <a:t>, OH</a:t>
            </a:r>
            <a:r>
              <a:rPr lang="ja-JP" altLang="en-US" dirty="0" smtClean="0"/>
              <a:t>メーザー源、パルサー、熱的放射源　（分子輝線、再結合線、大型ダスト放射）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SKA1-</a:t>
            </a:r>
            <a:r>
              <a:rPr lang="en-US" altLang="ja-JP" dirty="0" smtClean="0"/>
              <a:t>MID, </a:t>
            </a:r>
            <a:r>
              <a:rPr lang="en-US" altLang="ja-JP" dirty="0" smtClean="0"/>
              <a:t>SKA2-</a:t>
            </a:r>
            <a:r>
              <a:rPr lang="en-US" altLang="ja-JP" dirty="0" smtClean="0"/>
              <a:t>MID</a:t>
            </a:r>
            <a:r>
              <a:rPr lang="ja-JP" altLang="en-US" dirty="0" smtClean="0"/>
              <a:t>が</a:t>
            </a:r>
            <a:r>
              <a:rPr lang="ja-JP" altLang="en-US" dirty="0" smtClean="0"/>
              <a:t>コア局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アフリカ・欧州・環インド洋リモート局　</a:t>
            </a:r>
            <a:r>
              <a:rPr lang="ja-JP" altLang="en-US" b="1" dirty="0" smtClean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JVN?</a:t>
            </a:r>
            <a:r>
              <a:rPr lang="ja-JP" altLang="en-US" b="1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lang="en-US" altLang="ja-JP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&lt;40 GHz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帯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(SKA High): 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未計画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南天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VERA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計画？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 North American Array?</a:t>
            </a:r>
            <a:endParaRPr kumimoji="1" lang="en-US" altLang="ja-JP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2324100" cy="62706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/>
              <a:t>今後の課題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5100" y="914400"/>
            <a:ext cx="8851900" cy="5943600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1—3 GHz</a:t>
            </a:r>
            <a:r>
              <a:rPr kumimoji="1" lang="ja-JP" altLang="en-US" sz="2800" dirty="0" smtClean="0"/>
              <a:t>帯における観測的研究の発展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SPLASH (1.6 GHz OH) </a:t>
            </a:r>
            <a:r>
              <a:rPr lang="en-US" altLang="ja-JP" sz="2000" dirty="0" smtClean="0">
                <a:solidFill>
                  <a:srgbClr val="3366FF"/>
                </a:solidFill>
              </a:rPr>
              <a:t>(by Imai et al.)</a:t>
            </a:r>
            <a:r>
              <a:rPr lang="en-US" altLang="ja-JP" sz="2400" dirty="0" smtClean="0"/>
              <a:t> </a:t>
            </a:r>
          </a:p>
          <a:p>
            <a:pPr lvl="1"/>
            <a:r>
              <a:rPr lang="en-US" altLang="ja-JP" sz="2400" dirty="0" smtClean="0"/>
              <a:t>GASKAP(1.4 GHz HI, 1.6 GHz OH)</a:t>
            </a:r>
            <a:r>
              <a:rPr lang="ja-JP" altLang="en-US" sz="2400" dirty="0" smtClean="0"/>
              <a:t>掃天探査</a:t>
            </a:r>
            <a:r>
              <a:rPr lang="en-US" altLang="ja-JP" sz="2400" dirty="0" smtClean="0"/>
              <a:t> </a:t>
            </a:r>
            <a:r>
              <a:rPr lang="en-US" altLang="ja-JP" sz="2000" dirty="0" smtClean="0">
                <a:solidFill>
                  <a:srgbClr val="3366FF"/>
                </a:solidFill>
              </a:rPr>
              <a:t>(by </a:t>
            </a:r>
            <a:r>
              <a:rPr lang="en-US" altLang="ja-JP" sz="2000" dirty="0">
                <a:solidFill>
                  <a:srgbClr val="3366FF"/>
                </a:solidFill>
              </a:rPr>
              <a:t>Imai et al.)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パルサー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YSO</a:t>
            </a:r>
            <a:r>
              <a:rPr lang="ja-JP" altLang="en-US" sz="2400" dirty="0" smtClean="0"/>
              <a:t>等</a:t>
            </a:r>
            <a:r>
              <a:rPr lang="ja-JP" altLang="en-US" sz="2400" dirty="0" smtClean="0"/>
              <a:t>非熱的連続波電波源の利用</a:t>
            </a:r>
            <a:r>
              <a:rPr lang="en-US" altLang="ja-JP" sz="2400" dirty="0" smtClean="0"/>
              <a:t> </a:t>
            </a:r>
            <a:r>
              <a:rPr lang="en-US" altLang="ja-JP" sz="1800" dirty="0" smtClean="0"/>
              <a:t>(by </a:t>
            </a:r>
            <a:r>
              <a:rPr lang="en-US" altLang="ja-JP" sz="1800" dirty="0" err="1" smtClean="0"/>
              <a:t>Terasawa</a:t>
            </a:r>
            <a:r>
              <a:rPr lang="en-US" altLang="ja-JP" sz="1800" dirty="0" smtClean="0"/>
              <a:t> et al.)</a:t>
            </a:r>
          </a:p>
          <a:p>
            <a:pPr lvl="1"/>
            <a:r>
              <a:rPr lang="ja-JP" altLang="en-US" sz="2400" dirty="0" smtClean="0"/>
              <a:t>非周波数等間隔多数分光点データの創出</a:t>
            </a:r>
            <a:r>
              <a:rPr lang="en-US" altLang="ja-JP" sz="2400" dirty="0" smtClean="0"/>
              <a:t> </a:t>
            </a:r>
            <a:r>
              <a:rPr lang="en-US" altLang="ja-JP" sz="2000" dirty="0" smtClean="0"/>
              <a:t>(by Nakanishi et </a:t>
            </a:r>
            <a:r>
              <a:rPr lang="en-US" altLang="ja-JP" sz="2000" dirty="0"/>
              <a:t>al.</a:t>
            </a:r>
            <a:r>
              <a:rPr lang="en-US" altLang="ja-JP" sz="2000" dirty="0" smtClean="0"/>
              <a:t>)</a:t>
            </a:r>
            <a:endParaRPr kumimoji="1" lang="en-US" altLang="ja-JP" sz="2000" dirty="0" smtClean="0"/>
          </a:p>
          <a:p>
            <a:r>
              <a:rPr kumimoji="1" lang="en-US" altLang="ja-JP" sz="2800" dirty="0" smtClean="0"/>
              <a:t>1.6 GHz</a:t>
            </a:r>
            <a:r>
              <a:rPr kumimoji="1" lang="ja-JP" altLang="en-US" sz="2800" dirty="0" smtClean="0"/>
              <a:t>帯</a:t>
            </a:r>
            <a:r>
              <a:rPr kumimoji="1" lang="en-US" altLang="ja-JP" sz="2800" dirty="0" smtClean="0"/>
              <a:t>VLBI</a:t>
            </a:r>
            <a:r>
              <a:rPr kumimoji="1" lang="ja-JP" altLang="en-US" sz="2800" dirty="0" smtClean="0"/>
              <a:t>測量における手法確立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1612 MHz OH</a:t>
            </a:r>
            <a:r>
              <a:rPr lang="ja-JP" altLang="en-US" sz="2400" dirty="0" smtClean="0"/>
              <a:t>メーザー源の年周視差計測</a:t>
            </a:r>
            <a:r>
              <a:rPr lang="en-US" altLang="ja-JP" sz="2400" dirty="0" smtClean="0"/>
              <a:t> </a:t>
            </a:r>
            <a:r>
              <a:rPr lang="en-US" altLang="ja-JP" sz="2000" dirty="0" smtClean="0">
                <a:solidFill>
                  <a:srgbClr val="3366FF"/>
                </a:solidFill>
              </a:rPr>
              <a:t>(by </a:t>
            </a:r>
            <a:r>
              <a:rPr lang="en-US" altLang="ja-JP" sz="2000" dirty="0" err="1" smtClean="0">
                <a:solidFill>
                  <a:srgbClr val="3366FF"/>
                </a:solidFill>
              </a:rPr>
              <a:t>Orosz</a:t>
            </a:r>
            <a:r>
              <a:rPr lang="en-US" altLang="ja-JP" sz="2000" dirty="0" smtClean="0">
                <a:solidFill>
                  <a:srgbClr val="3366FF"/>
                </a:solidFill>
              </a:rPr>
              <a:t> et al.)</a:t>
            </a:r>
            <a:endParaRPr lang="en-US" altLang="ja-JP" sz="2400" dirty="0" smtClean="0">
              <a:solidFill>
                <a:srgbClr val="3366FF"/>
              </a:solidFill>
            </a:endParaRPr>
          </a:p>
          <a:p>
            <a:pPr lvl="1"/>
            <a:r>
              <a:rPr kumimoji="1" lang="ja-JP" altLang="en-US" sz="2400" dirty="0" smtClean="0"/>
              <a:t>湿潤大気・電離層補正手法の今後の見通し</a:t>
            </a:r>
            <a:r>
              <a:rPr kumimoji="1" lang="en-US" altLang="ja-JP" sz="2400" dirty="0" smtClean="0"/>
              <a:t> </a:t>
            </a:r>
            <a:r>
              <a:rPr kumimoji="1" lang="en-US" altLang="ja-JP" sz="2400" b="1" dirty="0" smtClean="0">
                <a:solidFill>
                  <a:srgbClr val="FF6600"/>
                </a:solidFill>
                <a:sym typeface="Wingdings"/>
              </a:rPr>
              <a:t> VERA</a:t>
            </a:r>
            <a:endParaRPr kumimoji="1" lang="en-US" altLang="ja-JP" sz="2400" b="1" dirty="0" smtClean="0">
              <a:solidFill>
                <a:srgbClr val="FF6600"/>
              </a:solidFill>
            </a:endParaRPr>
          </a:p>
          <a:p>
            <a:r>
              <a:rPr kumimoji="1" lang="ja-JP" altLang="en-US" sz="2800" dirty="0" smtClean="0"/>
              <a:t>突発天体即時位置計測のための仕様・手法の確立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VGOS (VLBI2010 Global Observing System)</a:t>
            </a:r>
            <a:r>
              <a:rPr kumimoji="1" lang="ja-JP" altLang="en-US" sz="2800" dirty="0" smtClean="0"/>
              <a:t>への関与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“</a:t>
            </a:r>
            <a:r>
              <a:rPr lang="en-US" altLang="ja-JP" sz="2400" dirty="0" smtClean="0"/>
              <a:t>VLBI2010”</a:t>
            </a:r>
            <a:r>
              <a:rPr lang="ja-JP" altLang="en-US" sz="2400" dirty="0" smtClean="0"/>
              <a:t>仕様の国際広帯域測地</a:t>
            </a:r>
            <a:r>
              <a:rPr lang="en-US" altLang="ja-JP" sz="2400" dirty="0" smtClean="0"/>
              <a:t>VLBI</a:t>
            </a:r>
            <a:r>
              <a:rPr lang="ja-JP" altLang="en-US" sz="2400" dirty="0" smtClean="0"/>
              <a:t>観測網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参照電波源探査</a:t>
            </a:r>
            <a:endParaRPr lang="en-US" altLang="ja-JP" sz="2400" dirty="0"/>
          </a:p>
          <a:p>
            <a:pPr lvl="1"/>
            <a:r>
              <a:rPr kumimoji="1" lang="ja-JP" altLang="en-US" sz="2400" dirty="0" smtClean="0"/>
              <a:t>広帯域受信</a:t>
            </a:r>
            <a:r>
              <a:rPr kumimoji="1" lang="en-US" altLang="ja-JP" sz="2400" dirty="0" smtClean="0"/>
              <a:t>(WBSPF)</a:t>
            </a:r>
            <a:r>
              <a:rPr kumimoji="1" lang="ja-JP" altLang="en-US" sz="2400" dirty="0" smtClean="0"/>
              <a:t>・伝送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周波数基準信号含む</a:t>
            </a:r>
            <a:r>
              <a:rPr lang="en-US" altLang="ja-JP" sz="2400" dirty="0" smtClean="0"/>
              <a:t>)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									</a:t>
            </a:r>
            <a:r>
              <a:rPr kumimoji="1" lang="ja-JP" altLang="en-US" sz="2400" dirty="0" smtClean="0"/>
              <a:t>記録方式の開発と試験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58516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564" y="108339"/>
            <a:ext cx="8784893" cy="5568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超広帯域記録</a:t>
            </a:r>
            <a:r>
              <a:rPr kumimoji="1" lang="en-US" altLang="ja-JP" sz="3600" dirty="0" smtClean="0"/>
              <a:t>VLBI</a:t>
            </a:r>
            <a:r>
              <a:rPr kumimoji="1" lang="ja-JP" altLang="en-US" sz="3600" dirty="0" smtClean="0"/>
              <a:t>の明るい見通し</a:t>
            </a:r>
            <a:endParaRPr kumimoji="1" lang="ja-JP" altLang="en-US" sz="3600" dirty="0"/>
          </a:p>
        </p:txBody>
      </p:sp>
      <p:pic>
        <p:nvPicPr>
          <p:cNvPr id="4" name="図 3" descr="news1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6" y="695438"/>
            <a:ext cx="8945151" cy="619279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71481" y="1397375"/>
            <a:ext cx="155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0000"/>
                </a:solidFill>
              </a:rPr>
              <a:t>λ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=2.1-5.0 cm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5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MW_WA_124085231305616229885__DSC08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228" y="0"/>
            <a:ext cx="10301834" cy="68567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1685" y="210412"/>
            <a:ext cx="8346404" cy="311559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600" dirty="0" smtClean="0">
                <a:solidFill>
                  <a:srgbClr val="00FFFF"/>
                </a:solidFill>
              </a:rPr>
              <a:t>まとめ</a:t>
            </a:r>
            <a:r>
              <a:rPr lang="en-US" altLang="ja-JP" sz="3600" dirty="0" smtClean="0">
                <a:solidFill>
                  <a:srgbClr val="00FFFF"/>
                </a:solidFill>
              </a:rPr>
              <a:t/>
            </a:r>
            <a:br>
              <a:rPr lang="en-US" altLang="ja-JP" sz="3600" dirty="0" smtClean="0">
                <a:solidFill>
                  <a:srgbClr val="00FFFF"/>
                </a:solidFill>
              </a:rPr>
            </a:br>
            <a:r>
              <a:rPr lang="en-US" altLang="ja-JP" sz="3600" dirty="0" smtClean="0">
                <a:solidFill>
                  <a:srgbClr val="00FFFF"/>
                </a:solidFill>
              </a:rPr>
              <a:t/>
            </a:r>
            <a:br>
              <a:rPr lang="en-US" altLang="ja-JP" sz="3600" dirty="0" smtClean="0">
                <a:solidFill>
                  <a:srgbClr val="00FFFF"/>
                </a:solidFill>
              </a:rPr>
            </a:br>
            <a:r>
              <a:rPr lang="ja-JP" altLang="en-US" sz="2800" dirty="0" smtClean="0">
                <a:solidFill>
                  <a:srgbClr val="FFFF00"/>
                </a:solidFill>
              </a:rPr>
              <a:t>高精度宇宙測量・座標系構築</a:t>
            </a:r>
            <a:r>
              <a:rPr lang="en-US" altLang="ja-JP" sz="2800" dirty="0" smtClean="0">
                <a:solidFill>
                  <a:srgbClr val="FFFF00"/>
                </a:solidFill>
              </a:rPr>
              <a:t>:  </a:t>
            </a:r>
            <a:br>
              <a:rPr lang="en-US" altLang="ja-JP" sz="2800" dirty="0" smtClean="0">
                <a:solidFill>
                  <a:srgbClr val="FFFF00"/>
                </a:solidFill>
              </a:rPr>
            </a:br>
            <a:r>
              <a:rPr lang="en-US" altLang="ja-JP" sz="2800" dirty="0" smtClean="0">
                <a:solidFill>
                  <a:srgbClr val="FFFF00"/>
                </a:solidFill>
              </a:rPr>
              <a:t>10</a:t>
            </a:r>
            <a:r>
              <a:rPr lang="ja-JP" altLang="en-US" sz="2800" dirty="0" smtClean="0">
                <a:solidFill>
                  <a:srgbClr val="FFFF00"/>
                </a:solidFill>
              </a:rPr>
              <a:t>マイクロ秒角台</a:t>
            </a:r>
            <a:r>
              <a:rPr lang="en-US" altLang="ja-JP" sz="2800" dirty="0" smtClean="0">
                <a:solidFill>
                  <a:srgbClr val="FFFF00"/>
                </a:solidFill>
              </a:rPr>
              <a:t> (SKA1)</a:t>
            </a:r>
            <a:r>
              <a:rPr lang="ja-JP" altLang="en-US" sz="2800" dirty="0" smtClean="0">
                <a:solidFill>
                  <a:srgbClr val="FFFF00"/>
                </a:solidFill>
              </a:rPr>
              <a:t>：　</a:t>
            </a:r>
            <a:r>
              <a:rPr lang="en-US" altLang="ja-JP" sz="2800" dirty="0" smtClean="0">
                <a:solidFill>
                  <a:srgbClr val="FFFF00"/>
                </a:solidFill>
              </a:rPr>
              <a:t/>
            </a:r>
            <a:br>
              <a:rPr lang="en-US" altLang="ja-JP" sz="2800" dirty="0" smtClean="0">
                <a:solidFill>
                  <a:srgbClr val="FFFF00"/>
                </a:solidFill>
              </a:rPr>
            </a:br>
            <a:r>
              <a:rPr lang="ja-JP" altLang="ja-JP" sz="2800" dirty="0">
                <a:solidFill>
                  <a:srgbClr val="FFFF00"/>
                </a:solidFill>
              </a:rPr>
              <a:t>　</a:t>
            </a:r>
            <a:r>
              <a:rPr lang="ja-JP" altLang="en-US" sz="2800" dirty="0" smtClean="0">
                <a:solidFill>
                  <a:srgbClr val="FFFF00"/>
                </a:solidFill>
              </a:rPr>
              <a:t>　　　現行事業</a:t>
            </a:r>
            <a:r>
              <a:rPr lang="en-US" altLang="ja-JP" sz="2800" dirty="0" smtClean="0">
                <a:solidFill>
                  <a:srgbClr val="FFFF00"/>
                </a:solidFill>
              </a:rPr>
              <a:t>(VERA</a:t>
            </a:r>
            <a:r>
              <a:rPr lang="ja-JP" altLang="en-US" sz="2800" dirty="0" smtClean="0">
                <a:solidFill>
                  <a:srgbClr val="FFFF00"/>
                </a:solidFill>
              </a:rPr>
              <a:t>等</a:t>
            </a:r>
            <a:r>
              <a:rPr lang="en-US" altLang="ja-JP" sz="2800" dirty="0" smtClean="0">
                <a:solidFill>
                  <a:srgbClr val="FFFF00"/>
                </a:solidFill>
              </a:rPr>
              <a:t>)</a:t>
            </a:r>
            <a:r>
              <a:rPr lang="ja-JP" altLang="en-US" sz="2800" dirty="0" smtClean="0">
                <a:solidFill>
                  <a:srgbClr val="FFFF00"/>
                </a:solidFill>
              </a:rPr>
              <a:t>の２桁の測量対象</a:t>
            </a:r>
            <a:r>
              <a:rPr lang="en-US" altLang="ja-JP" sz="2800" dirty="0" smtClean="0">
                <a:solidFill>
                  <a:srgbClr val="FFFF00"/>
                </a:solidFill>
              </a:rPr>
              <a:t/>
            </a:r>
            <a:br>
              <a:rPr lang="en-US" altLang="ja-JP" sz="2800" dirty="0" smtClean="0">
                <a:solidFill>
                  <a:srgbClr val="FFFF00"/>
                </a:solidFill>
              </a:rPr>
            </a:br>
            <a:r>
              <a:rPr lang="en-US" altLang="ja-JP" sz="2800" dirty="0" smtClean="0">
                <a:solidFill>
                  <a:srgbClr val="FFFF00"/>
                </a:solidFill>
                <a:sym typeface="Wingdings"/>
              </a:rPr>
              <a:t></a:t>
            </a:r>
            <a:r>
              <a:rPr lang="ja-JP" altLang="en-US" sz="2800" dirty="0" smtClean="0">
                <a:solidFill>
                  <a:srgbClr val="FFFF00"/>
                </a:solidFill>
                <a:sym typeface="Wingdings"/>
              </a:rPr>
              <a:t>天の川銀河天文学の諸重要課題解明のための連携実現</a:t>
            </a:r>
            <a:r>
              <a:rPr lang="en-US" altLang="ja-JP" sz="2800" dirty="0" smtClean="0">
                <a:solidFill>
                  <a:srgbClr val="FFFF00"/>
                </a:solidFill>
                <a:sym typeface="Wingdings"/>
              </a:rPr>
              <a:t/>
            </a:r>
            <a:br>
              <a:rPr lang="en-US" altLang="ja-JP" sz="2800" dirty="0" smtClean="0">
                <a:solidFill>
                  <a:srgbClr val="FFFF00"/>
                </a:solidFill>
                <a:sym typeface="Wingdings"/>
              </a:rPr>
            </a:br>
            <a:r>
              <a:rPr lang="en-US" altLang="ja-JP" sz="28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ja-JP" altLang="en-US" sz="2800" dirty="0" smtClean="0">
                <a:solidFill>
                  <a:srgbClr val="FFFF00"/>
                </a:solidFill>
                <a:sym typeface="Wingdings"/>
              </a:rPr>
              <a:t>マイクロ秒角台</a:t>
            </a:r>
            <a:r>
              <a:rPr lang="en-US" altLang="ja-JP" sz="2800" dirty="0" smtClean="0">
                <a:solidFill>
                  <a:srgbClr val="FFFF00"/>
                </a:solidFill>
                <a:sym typeface="Wingdings"/>
              </a:rPr>
              <a:t> (SKA2)</a:t>
            </a:r>
            <a:r>
              <a:rPr lang="ja-JP" altLang="en-US" sz="2800" dirty="0" smtClean="0">
                <a:solidFill>
                  <a:srgbClr val="FFFF00"/>
                </a:solidFill>
                <a:sym typeface="Wingdings"/>
              </a:rPr>
              <a:t>：　宇宙論・相対論・惑星科学との連携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82818" y="3857311"/>
            <a:ext cx="7575271" cy="122722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kumimoji="1" lang="en-US" altLang="ja-JP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SKA </a:t>
            </a:r>
            <a:r>
              <a:rPr kumimoji="1" lang="ja-JP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コア局</a:t>
            </a:r>
            <a:r>
              <a:rPr kumimoji="1" lang="en-US" altLang="ja-JP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+</a:t>
            </a:r>
            <a:r>
              <a:rPr kumimoji="1" lang="ja-JP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全地球的規模</a:t>
            </a:r>
            <a:r>
              <a:rPr lang="en-US" altLang="ja-JP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VLBI</a:t>
            </a:r>
            <a:r>
              <a:rPr lang="ja-JP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観測網の構築</a:t>
            </a:r>
            <a:endParaRPr lang="en-US" altLang="ja-JP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kumimoji="1" lang="ja-JP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日本の科学的・技術的・地理的貢献の重要性と</a:t>
            </a:r>
            <a:endParaRPr kumimoji="1" lang="en-US" altLang="ja-JP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kumimoji="1" lang="ja-JP" alt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妥当性の評価が必要</a:t>
            </a:r>
            <a:endParaRPr kumimoji="1" lang="ja-JP" alt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5615" y="634660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CFFCC"/>
                </a:solidFill>
              </a:rPr>
              <a:t>Photo provided by NAOJ/Chile Observatory</a:t>
            </a:r>
            <a:endParaRPr kumimoji="1" lang="ja-JP" altLang="en-US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2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8059" y="192488"/>
            <a:ext cx="5203972" cy="1237933"/>
          </a:xfrm>
        </p:spPr>
        <p:txBody>
          <a:bodyPr>
            <a:noAutofit/>
          </a:bodyPr>
          <a:lstStyle/>
          <a:p>
            <a:pPr algn="l"/>
            <a:r>
              <a:rPr lang="ja-JP" altLang="en-US" sz="3200" dirty="0" smtClean="0"/>
              <a:t>時代が経っても揺るがない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天体位置計測</a:t>
            </a:r>
            <a:r>
              <a:rPr lang="ja-JP" altLang="en-US" sz="3200" u="sng" dirty="0" smtClean="0"/>
              <a:t>継続</a:t>
            </a:r>
            <a:r>
              <a:rPr lang="ja-JP" altLang="en-US" sz="3200" dirty="0" smtClean="0"/>
              <a:t>の重要性</a:t>
            </a:r>
            <a:endParaRPr kumimoji="1" lang="ja-JP" altLang="en-US" sz="3200" dirty="0"/>
          </a:p>
        </p:txBody>
      </p:sp>
      <p:pic>
        <p:nvPicPr>
          <p:cNvPr id="4" name="図 3" descr="Pleiades_distance_20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9" y="1874240"/>
            <a:ext cx="7885152" cy="4893868"/>
          </a:xfrm>
          <a:prstGeom prst="rect">
            <a:avLst/>
          </a:prstGeom>
          <a:solidFill>
            <a:srgbClr val="8FD9FB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6405863" y="6470602"/>
            <a:ext cx="273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Melis</a:t>
            </a:r>
            <a:r>
              <a:rPr kumimoji="1" lang="en-US" altLang="ja-JP" b="1" dirty="0" smtClean="0"/>
              <a:t> et al. (2014)</a:t>
            </a:r>
            <a:r>
              <a:rPr kumimoji="1" lang="ja-JP" altLang="en-US" b="1" dirty="0" smtClean="0"/>
              <a:t>より</a:t>
            </a:r>
            <a:r>
              <a:rPr kumimoji="1" lang="ja-JP" altLang="en-US" b="1" dirty="0" smtClean="0"/>
              <a:t>改変</a:t>
            </a:r>
            <a:endParaRPr kumimoji="1" lang="ja-JP" altLang="en-US" b="1" dirty="0"/>
          </a:p>
        </p:txBody>
      </p:sp>
      <p:pic>
        <p:nvPicPr>
          <p:cNvPr id="7" name="図 6" descr="Pleia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33" y="89560"/>
            <a:ext cx="3006440" cy="21361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1743" y="1531645"/>
            <a:ext cx="456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11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%</a:t>
            </a:r>
            <a:r>
              <a:rPr kumimoji="1" lang="ja-JP" altLang="en-US" b="1" dirty="0" smtClean="0">
                <a:solidFill>
                  <a:srgbClr val="0000FF"/>
                </a:solidFill>
              </a:rPr>
              <a:t>の距離不確定性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00FF"/>
                </a:solidFill>
                <a:sym typeface="Wingdings"/>
              </a:rPr>
              <a:t> 23%</a:t>
            </a:r>
            <a:r>
              <a:rPr kumimoji="1" lang="ja-JP" altLang="en-US" b="1" dirty="0" smtClean="0">
                <a:solidFill>
                  <a:srgbClr val="0000FF"/>
                </a:solidFill>
                <a:sym typeface="Wingdings"/>
              </a:rPr>
              <a:t>の光度不確定性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9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054" y="134855"/>
            <a:ext cx="7045158" cy="730081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波長横断的な宇宙時空計測は不可欠</a:t>
            </a:r>
            <a:endParaRPr kumimoji="1" lang="ja-JP" altLang="en-US" sz="3200" dirty="0"/>
          </a:p>
        </p:txBody>
      </p:sp>
      <p:pic>
        <p:nvPicPr>
          <p:cNvPr id="4" name="図 3" descr="SKA_astrometry_scheme_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9" y="997366"/>
            <a:ext cx="9237579" cy="58606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98391" y="367417"/>
            <a:ext cx="1532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800000"/>
                </a:solidFill>
              </a:rPr>
              <a:t>c.f. BICEP2</a:t>
            </a:r>
            <a:endParaRPr kumimoji="1" lang="ja-JP" alt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4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KA_Dishes_overview_compresse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46" y="-1"/>
            <a:ext cx="12561849" cy="70660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3646"/>
            <a:ext cx="8813649" cy="656695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SKA</a:t>
            </a:r>
            <a:r>
              <a:rPr lang="ja-JP" altLang="en-US" sz="3200" dirty="0" smtClean="0"/>
              <a:t>による天体位置計測への期待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790" y="833244"/>
            <a:ext cx="8970210" cy="612475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>
                <a:solidFill>
                  <a:srgbClr val="000090"/>
                </a:solidFill>
              </a:rPr>
              <a:t>大集光力</a:t>
            </a:r>
            <a:endParaRPr kumimoji="1" lang="en-US" altLang="ja-JP" sz="2800" dirty="0" smtClean="0">
              <a:solidFill>
                <a:srgbClr val="00009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altLang="ja-JP" sz="2800" dirty="0" smtClean="0">
                <a:solidFill>
                  <a:srgbClr val="000090"/>
                </a:solidFill>
              </a:rPr>
              <a:t>SKA1</a:t>
            </a:r>
            <a:r>
              <a:rPr lang="en-US" altLang="ja-JP" sz="2800" dirty="0" smtClean="0">
                <a:solidFill>
                  <a:srgbClr val="000090"/>
                </a:solidFill>
              </a:rPr>
              <a:t>-MID: </a:t>
            </a:r>
            <a:r>
              <a:rPr lang="ja-JP" altLang="en-US" sz="2800" dirty="0" smtClean="0">
                <a:solidFill>
                  <a:srgbClr val="000090"/>
                </a:solidFill>
              </a:rPr>
              <a:t>口径</a:t>
            </a:r>
            <a:r>
              <a:rPr lang="en-US" altLang="ja-JP" sz="2800" dirty="0" smtClean="0">
                <a:solidFill>
                  <a:srgbClr val="000090"/>
                </a:solidFill>
              </a:rPr>
              <a:t>15 m</a:t>
            </a:r>
            <a:r>
              <a:rPr lang="ja-JP" altLang="en-US" sz="2800" dirty="0" smtClean="0">
                <a:solidFill>
                  <a:srgbClr val="000090"/>
                </a:solidFill>
              </a:rPr>
              <a:t>鏡</a:t>
            </a:r>
            <a:r>
              <a:rPr lang="en-US" altLang="ja-JP" sz="2800" dirty="0" smtClean="0">
                <a:solidFill>
                  <a:srgbClr val="000090"/>
                </a:solidFill>
              </a:rPr>
              <a:t> 130</a:t>
            </a:r>
            <a:r>
              <a:rPr lang="ja-JP" altLang="en-US" sz="2800" dirty="0" smtClean="0">
                <a:solidFill>
                  <a:srgbClr val="000090"/>
                </a:solidFill>
              </a:rPr>
              <a:t>台</a:t>
            </a:r>
            <a:r>
              <a:rPr lang="en-US" altLang="ja-JP" sz="2800" dirty="0" smtClean="0">
                <a:solidFill>
                  <a:srgbClr val="000090"/>
                </a:solidFill>
              </a:rPr>
              <a:t>(</a:t>
            </a:r>
            <a:r>
              <a:rPr lang="ja-JP" altLang="en-US" sz="2800" dirty="0" smtClean="0">
                <a:solidFill>
                  <a:srgbClr val="000090"/>
                </a:solidFill>
              </a:rPr>
              <a:t>全体の</a:t>
            </a:r>
            <a:r>
              <a:rPr lang="en-US" altLang="ja-JP" sz="2800" dirty="0" smtClean="0">
                <a:solidFill>
                  <a:srgbClr val="000090"/>
                </a:solidFill>
              </a:rPr>
              <a:t>70%)  </a:t>
            </a:r>
            <a:r>
              <a:rPr lang="en-US" altLang="ja-JP" sz="2000" dirty="0" smtClean="0">
                <a:solidFill>
                  <a:srgbClr val="000090"/>
                </a:solidFill>
              </a:rPr>
              <a:t>(JVLA</a:t>
            </a:r>
            <a:r>
              <a:rPr lang="ja-JP" altLang="en-US" sz="2000" dirty="0" smtClean="0">
                <a:solidFill>
                  <a:srgbClr val="000090"/>
                </a:solidFill>
              </a:rPr>
              <a:t>の</a:t>
            </a:r>
            <a:r>
              <a:rPr lang="en-US" altLang="ja-JP" sz="2000" dirty="0" smtClean="0">
                <a:solidFill>
                  <a:srgbClr val="000090"/>
                </a:solidFill>
              </a:rPr>
              <a:t>1.7</a:t>
            </a:r>
            <a:r>
              <a:rPr lang="ja-JP" altLang="en-US" sz="2000" dirty="0" smtClean="0">
                <a:solidFill>
                  <a:srgbClr val="000090"/>
                </a:solidFill>
              </a:rPr>
              <a:t>倍</a:t>
            </a:r>
            <a:r>
              <a:rPr lang="en-US" altLang="ja-JP" sz="2000" dirty="0" smtClean="0">
                <a:solidFill>
                  <a:srgbClr val="000090"/>
                </a:solidFill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000090"/>
                </a:solidFill>
              </a:rPr>
              <a:t>SKA1</a:t>
            </a:r>
            <a:r>
              <a:rPr lang="en-US" altLang="ja-JP" sz="2800" dirty="0" smtClean="0">
                <a:solidFill>
                  <a:srgbClr val="000090"/>
                </a:solidFill>
              </a:rPr>
              <a:t>-</a:t>
            </a:r>
            <a:r>
              <a:rPr lang="en-US" altLang="ja-JP" sz="2800" dirty="0" smtClean="0">
                <a:solidFill>
                  <a:srgbClr val="000090"/>
                </a:solidFill>
              </a:rPr>
              <a:t>SUR</a:t>
            </a:r>
            <a:r>
              <a:rPr lang="en-US" altLang="ja-JP" sz="2800" dirty="0" smtClean="0">
                <a:solidFill>
                  <a:srgbClr val="000090"/>
                </a:solidFill>
              </a:rPr>
              <a:t>:</a:t>
            </a:r>
            <a:r>
              <a:rPr lang="en-US" altLang="ja-JP" sz="2800" dirty="0" smtClean="0">
                <a:solidFill>
                  <a:srgbClr val="000090"/>
                </a:solidFill>
              </a:rPr>
              <a:t>15 m</a:t>
            </a:r>
            <a:r>
              <a:rPr lang="ja-JP" altLang="en-US" sz="2800" dirty="0" smtClean="0">
                <a:solidFill>
                  <a:srgbClr val="000090"/>
                </a:solidFill>
              </a:rPr>
              <a:t>鏡</a:t>
            </a:r>
            <a:r>
              <a:rPr lang="en-US" altLang="ja-JP" sz="2800" dirty="0" smtClean="0">
                <a:solidFill>
                  <a:srgbClr val="000090"/>
                </a:solidFill>
              </a:rPr>
              <a:t> 60</a:t>
            </a:r>
            <a:r>
              <a:rPr lang="ja-JP" altLang="en-US" sz="2800" dirty="0" smtClean="0">
                <a:solidFill>
                  <a:srgbClr val="000090"/>
                </a:solidFill>
              </a:rPr>
              <a:t>台</a:t>
            </a:r>
            <a:r>
              <a:rPr lang="en-US" altLang="ja-JP" sz="2800" dirty="0" smtClean="0">
                <a:solidFill>
                  <a:srgbClr val="000090"/>
                </a:solidFill>
              </a:rPr>
              <a:t>+12m</a:t>
            </a:r>
            <a:r>
              <a:rPr lang="ja-JP" altLang="en-US" sz="2800" dirty="0" smtClean="0">
                <a:solidFill>
                  <a:srgbClr val="000090"/>
                </a:solidFill>
              </a:rPr>
              <a:t>鏡</a:t>
            </a:r>
            <a:r>
              <a:rPr lang="en-US" altLang="ja-JP" sz="2800" dirty="0" smtClean="0">
                <a:solidFill>
                  <a:srgbClr val="000090"/>
                </a:solidFill>
              </a:rPr>
              <a:t>36</a:t>
            </a:r>
            <a:r>
              <a:rPr lang="ja-JP" altLang="en-US" sz="2800" dirty="0" smtClean="0">
                <a:solidFill>
                  <a:srgbClr val="000090"/>
                </a:solidFill>
              </a:rPr>
              <a:t>台</a:t>
            </a:r>
            <a:r>
              <a:rPr lang="en-US" altLang="ja-JP" sz="2800" dirty="0" smtClean="0">
                <a:solidFill>
                  <a:srgbClr val="000090"/>
                </a:solidFill>
              </a:rPr>
              <a:t>(JVLA</a:t>
            </a:r>
            <a:r>
              <a:rPr lang="ja-JP" altLang="en-US" sz="2800" dirty="0" smtClean="0">
                <a:solidFill>
                  <a:srgbClr val="000090"/>
                </a:solidFill>
              </a:rPr>
              <a:t>の</a:t>
            </a:r>
            <a:r>
              <a:rPr lang="en-US" altLang="ja-JP" sz="2800" dirty="0" smtClean="0">
                <a:solidFill>
                  <a:srgbClr val="000090"/>
                </a:solidFill>
              </a:rPr>
              <a:t>1.1</a:t>
            </a:r>
            <a:r>
              <a:rPr lang="ja-JP" altLang="en-US" sz="2800" dirty="0" smtClean="0">
                <a:solidFill>
                  <a:srgbClr val="000090"/>
                </a:solidFill>
              </a:rPr>
              <a:t>倍</a:t>
            </a:r>
            <a:r>
              <a:rPr lang="en-US" altLang="ja-JP" sz="2800" dirty="0" smtClean="0">
                <a:solidFill>
                  <a:srgbClr val="000090"/>
                </a:solidFill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800" dirty="0" smtClean="0">
                <a:solidFill>
                  <a:srgbClr val="0000FF"/>
                </a:solidFill>
              </a:rPr>
              <a:t>SKA2</a:t>
            </a:r>
            <a:r>
              <a:rPr lang="en-US" altLang="ja-JP" sz="2800" dirty="0" smtClean="0">
                <a:solidFill>
                  <a:srgbClr val="0000FF"/>
                </a:solidFill>
              </a:rPr>
              <a:t>-MID: </a:t>
            </a:r>
            <a:r>
              <a:rPr lang="ja-JP" altLang="en-US" sz="2800" dirty="0" smtClean="0">
                <a:solidFill>
                  <a:srgbClr val="0000FF"/>
                </a:solidFill>
              </a:rPr>
              <a:t>コア局</a:t>
            </a:r>
            <a:r>
              <a:rPr lang="en-US" altLang="ja-JP" sz="2800" dirty="0" smtClean="0">
                <a:solidFill>
                  <a:srgbClr val="0000FF"/>
                </a:solidFill>
              </a:rPr>
              <a:t>(&lt;200km)  </a:t>
            </a:r>
            <a:r>
              <a:rPr lang="ja-JP" altLang="en-US" sz="2800" dirty="0" smtClean="0">
                <a:solidFill>
                  <a:srgbClr val="0000FF"/>
                </a:solidFill>
              </a:rPr>
              <a:t>口径</a:t>
            </a:r>
            <a:r>
              <a:rPr lang="en-US" altLang="ja-JP" sz="2800" dirty="0" smtClean="0">
                <a:solidFill>
                  <a:srgbClr val="0000FF"/>
                </a:solidFill>
              </a:rPr>
              <a:t>15 m</a:t>
            </a:r>
            <a:r>
              <a:rPr lang="ja-JP" altLang="en-US" sz="2800" dirty="0" smtClean="0">
                <a:solidFill>
                  <a:srgbClr val="0000FF"/>
                </a:solidFill>
              </a:rPr>
              <a:t>鏡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sym typeface="Wingdings"/>
              </a:rPr>
              <a:t>~1000</a:t>
            </a:r>
            <a:r>
              <a:rPr lang="ja-JP" altLang="en-US" sz="2800" dirty="0" smtClean="0">
                <a:solidFill>
                  <a:srgbClr val="0000FF"/>
                </a:solidFill>
                <a:sym typeface="Wingdings"/>
              </a:rPr>
              <a:t>台</a:t>
            </a:r>
            <a:endParaRPr lang="en-US" altLang="ja-JP" sz="2800" dirty="0" smtClean="0">
              <a:solidFill>
                <a:srgbClr val="0000FF"/>
              </a:solidFill>
              <a:sym typeface="Wingdings"/>
            </a:endParaRPr>
          </a:p>
          <a:p>
            <a:pPr lvl="1"/>
            <a:r>
              <a:rPr lang="ja-JP" altLang="ja-JP" sz="2800" dirty="0" smtClean="0">
                <a:solidFill>
                  <a:srgbClr val="0000FF"/>
                </a:solidFill>
                <a:sym typeface="Wingdings"/>
              </a:rPr>
              <a:t>　</a:t>
            </a:r>
            <a:r>
              <a:rPr lang="ja-JP" altLang="en-US" sz="2800" dirty="0" smtClean="0">
                <a:solidFill>
                  <a:srgbClr val="0000FF"/>
                </a:solidFill>
                <a:sym typeface="Wingdings"/>
              </a:rPr>
              <a:t>　　　　　　　リモート局　</a:t>
            </a:r>
            <a:r>
              <a:rPr lang="ja-JP" altLang="en-US" sz="2800" dirty="0" smtClean="0">
                <a:solidFill>
                  <a:srgbClr val="0000FF"/>
                </a:solidFill>
              </a:rPr>
              <a:t>口径</a:t>
            </a:r>
            <a:r>
              <a:rPr lang="en-US" altLang="ja-JP" sz="2800" dirty="0" smtClean="0">
                <a:solidFill>
                  <a:srgbClr val="0000FF"/>
                </a:solidFill>
              </a:rPr>
              <a:t>15 m</a:t>
            </a:r>
            <a:r>
              <a:rPr lang="ja-JP" altLang="en-US" sz="2800" dirty="0" smtClean="0">
                <a:solidFill>
                  <a:srgbClr val="0000FF"/>
                </a:solidFill>
              </a:rPr>
              <a:t>鏡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sym typeface="Wingdings"/>
              </a:rPr>
              <a:t>~28</a:t>
            </a:r>
            <a:r>
              <a:rPr lang="ja-JP" altLang="en-US" sz="2800" dirty="0" smtClean="0">
                <a:solidFill>
                  <a:srgbClr val="0000FF"/>
                </a:solidFill>
                <a:sym typeface="Wingdings"/>
              </a:rPr>
              <a:t>カ所</a:t>
            </a:r>
            <a:r>
              <a:rPr lang="en-US" altLang="ja-JP" sz="2800" dirty="0" smtClean="0">
                <a:solidFill>
                  <a:srgbClr val="0000FF"/>
                </a:solidFill>
                <a:sym typeface="Wingdings"/>
              </a:rPr>
              <a:t>×36</a:t>
            </a:r>
            <a:r>
              <a:rPr lang="ja-JP" altLang="en-US" sz="2800" dirty="0" smtClean="0">
                <a:solidFill>
                  <a:srgbClr val="0000FF"/>
                </a:solidFill>
                <a:sym typeface="Wingdings"/>
              </a:rPr>
              <a:t>台</a:t>
            </a:r>
            <a:r>
              <a:rPr lang="ja-JP" altLang="en-US" sz="2400" dirty="0" smtClean="0">
                <a:solidFill>
                  <a:srgbClr val="0000FF"/>
                </a:solidFill>
                <a:sym typeface="Wingdings"/>
              </a:rPr>
              <a:t>（例）</a:t>
            </a:r>
            <a:endParaRPr lang="en-US" altLang="ja-JP" sz="2400" dirty="0" smtClean="0">
              <a:solidFill>
                <a:srgbClr val="0000FF"/>
              </a:solidFill>
              <a:sym typeface="Wingdings"/>
            </a:endParaRPr>
          </a:p>
          <a:p>
            <a:pPr lvl="1" algn="ctr"/>
            <a:r>
              <a:rPr lang="ja-JP" altLang="en-US" sz="2800" b="1" dirty="0" smtClean="0">
                <a:solidFill>
                  <a:srgbClr val="660066"/>
                </a:solidFill>
                <a:sym typeface="Wingdings"/>
              </a:rPr>
              <a:t>瞬間撮像＋位置計測</a:t>
            </a:r>
            <a:endParaRPr lang="en-US" altLang="ja-JP" sz="3200" b="1" dirty="0" smtClean="0">
              <a:solidFill>
                <a:srgbClr val="660066"/>
              </a:solidFill>
              <a:sym typeface="Wingdings"/>
            </a:endParaRPr>
          </a:p>
          <a:p>
            <a:pPr lvl="1" algn="ctr"/>
            <a:r>
              <a:rPr lang="en-US" altLang="ja-JP" sz="28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0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kpc</a:t>
            </a:r>
            <a:r>
              <a:rPr lang="ja-JP" altLang="en-US" sz="2800" dirty="0" smtClean="0">
                <a:solidFill>
                  <a:srgbClr val="FF0000"/>
                </a:solidFill>
              </a:rPr>
              <a:t>以内にある天体</a:t>
            </a:r>
            <a:r>
              <a:rPr lang="en-US" altLang="ja-JP" sz="2800" dirty="0" smtClean="0">
                <a:solidFill>
                  <a:srgbClr val="FF0000"/>
                </a:solidFill>
              </a:rPr>
              <a:t>〜10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5</a:t>
            </a:r>
            <a:r>
              <a:rPr lang="ja-JP" altLang="en-US" sz="2800" dirty="0" smtClean="0">
                <a:solidFill>
                  <a:srgbClr val="FF0000"/>
                </a:solidFill>
              </a:rPr>
              <a:t>個の年周視差測量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lvl="1" algn="ctr"/>
            <a:r>
              <a:rPr kumimoji="1" lang="en-US" altLang="ja-JP" sz="2800" dirty="0" smtClean="0">
                <a:solidFill>
                  <a:srgbClr val="FF0000"/>
                </a:solidFill>
              </a:rPr>
              <a:t>1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Mpc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以内の天体の固有運動計測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sz="2800" dirty="0" smtClean="0">
                <a:solidFill>
                  <a:srgbClr val="000090"/>
                </a:solidFill>
              </a:rPr>
              <a:t>広視野・同時複数視野</a:t>
            </a:r>
            <a:r>
              <a:rPr lang="en-US" altLang="ja-JP" sz="2800" dirty="0" smtClean="0">
                <a:solidFill>
                  <a:srgbClr val="000090"/>
                </a:solidFill>
              </a:rPr>
              <a:t>(≥4</a:t>
            </a:r>
            <a:r>
              <a:rPr lang="ja-JP" altLang="en-US" sz="2800" dirty="0" smtClean="0">
                <a:solidFill>
                  <a:srgbClr val="000090"/>
                </a:solidFill>
              </a:rPr>
              <a:t>ビーム）</a:t>
            </a:r>
            <a:endParaRPr lang="en-US" altLang="ja-JP" sz="2800" dirty="0" smtClean="0">
              <a:solidFill>
                <a:srgbClr val="000090"/>
              </a:solidFill>
            </a:endParaRPr>
          </a:p>
          <a:p>
            <a:pPr lvl="1" algn="r"/>
            <a:r>
              <a:rPr lang="en-US" altLang="ja-JP" sz="2800" dirty="0" smtClean="0">
                <a:solidFill>
                  <a:srgbClr val="3366FF"/>
                </a:solidFill>
              </a:rPr>
              <a:t>SKA1</a:t>
            </a:r>
            <a:r>
              <a:rPr lang="en-US" altLang="ja-JP" sz="2800" dirty="0" smtClean="0">
                <a:solidFill>
                  <a:srgbClr val="3366FF"/>
                </a:solidFill>
              </a:rPr>
              <a:t>-SUR </a:t>
            </a:r>
            <a:r>
              <a:rPr lang="en-US" altLang="ja-JP" sz="2800" dirty="0" smtClean="0">
                <a:solidFill>
                  <a:srgbClr val="3366FF"/>
                </a:solidFill>
              </a:rPr>
              <a:t>Band-2</a:t>
            </a:r>
            <a:r>
              <a:rPr lang="ja-JP" altLang="en-US" sz="2800" dirty="0" smtClean="0">
                <a:solidFill>
                  <a:srgbClr val="3366FF"/>
                </a:solidFill>
              </a:rPr>
              <a:t>の視野：</a:t>
            </a:r>
            <a:r>
              <a:rPr lang="en-US" altLang="ja-JP" sz="2800" dirty="0" smtClean="0">
                <a:solidFill>
                  <a:srgbClr val="3366FF"/>
                </a:solidFill>
              </a:rPr>
              <a:t>18</a:t>
            </a:r>
            <a:r>
              <a:rPr lang="ja-JP" altLang="en-US" sz="2800" dirty="0" smtClean="0">
                <a:solidFill>
                  <a:srgbClr val="3366FF"/>
                </a:solidFill>
              </a:rPr>
              <a:t>平方度</a:t>
            </a:r>
            <a:r>
              <a:rPr lang="en-US" altLang="ja-JP" sz="2800" dirty="0" smtClean="0">
                <a:solidFill>
                  <a:srgbClr val="3366FF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ja-JP" altLang="en-US" sz="2800" dirty="0" smtClean="0">
                <a:solidFill>
                  <a:srgbClr val="000090"/>
                </a:solidFill>
              </a:rPr>
              <a:t>同一視野内にある複数天体に対する同時測量</a:t>
            </a:r>
            <a:endParaRPr lang="en-US" altLang="ja-JP" sz="2800" dirty="0" smtClean="0">
              <a:solidFill>
                <a:srgbClr val="00009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ja-JP" altLang="en-US" sz="2800" dirty="0" smtClean="0">
                <a:solidFill>
                  <a:srgbClr val="000090"/>
                </a:solidFill>
              </a:rPr>
              <a:t>大角度を使った高精度絶対座標計測</a:t>
            </a:r>
            <a:endParaRPr lang="en-US" altLang="ja-JP" sz="2800" dirty="0" smtClean="0">
              <a:solidFill>
                <a:srgbClr val="00009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altLang="ja-JP" sz="2800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sz="2800" dirty="0" smtClean="0">
                <a:solidFill>
                  <a:srgbClr val="000090"/>
                </a:solidFill>
              </a:rPr>
              <a:t>課題：マイクロ秒角台の高精度位置計測の実現性</a:t>
            </a:r>
            <a:endParaRPr lang="en-US" altLang="ja-JP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6268" y="59099"/>
            <a:ext cx="8229600" cy="7348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800" dirty="0"/>
              <a:t>SKA</a:t>
            </a:r>
            <a:r>
              <a:rPr lang="ja-JP" altLang="en-US" sz="2800" dirty="0"/>
              <a:t>アストロメトリの実現性</a:t>
            </a:r>
            <a:r>
              <a:rPr lang="en-US" altLang="ja-JP" sz="2800" dirty="0"/>
              <a:t> 1</a:t>
            </a:r>
            <a:r>
              <a:rPr lang="en-US" altLang="ja-JP" sz="2800" dirty="0" smtClean="0"/>
              <a:t>/6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感度</a:t>
            </a:r>
            <a:endParaRPr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446" y="793991"/>
            <a:ext cx="8755790" cy="594586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ja-JP" altLang="en-US" sz="2400" dirty="0" smtClean="0"/>
              <a:t>データ校正に使える参照電波源の検出感度</a:t>
            </a:r>
            <a:r>
              <a:rPr lang="en-US" altLang="ja-JP" sz="2400" dirty="0" smtClean="0"/>
              <a:t> (</a:t>
            </a:r>
            <a:r>
              <a:rPr lang="en-US" altLang="ja-JP" sz="2400" dirty="0"/>
              <a:t>b</a:t>
            </a:r>
            <a:r>
              <a:rPr lang="en-US" altLang="ja-JP" sz="2400" dirty="0" smtClean="0"/>
              <a:t>aseline sensitivity)</a:t>
            </a:r>
          </a:p>
          <a:p>
            <a:pPr marL="0" indent="0" algn="r">
              <a:buFont typeface="Wingdings" charset="0"/>
              <a:buNone/>
              <a:defRPr/>
            </a:pPr>
            <a:r>
              <a:rPr lang="en-US" altLang="ja-JP" sz="2400" b="1" dirty="0" smtClean="0">
                <a:solidFill>
                  <a:srgbClr val="FF6600"/>
                </a:solidFill>
              </a:rPr>
              <a:t>mJy-level continuum calibrators</a:t>
            </a:r>
          </a:p>
          <a:p>
            <a:pPr>
              <a:defRPr/>
            </a:pPr>
            <a:endParaRPr lang="en-US" altLang="ja-JP" sz="2400" dirty="0" smtClean="0"/>
          </a:p>
          <a:p>
            <a:pPr marL="0" indent="0">
              <a:buFont typeface="Wingdings" charset="0"/>
              <a:buNone/>
              <a:defRPr/>
            </a:pPr>
            <a:endParaRPr lang="en-US" altLang="ja-JP" sz="2400" dirty="0" smtClean="0"/>
          </a:p>
          <a:p>
            <a:pPr marL="0" indent="0">
              <a:buFont typeface="Wingdings" charset="0"/>
              <a:buNone/>
              <a:defRPr/>
            </a:pPr>
            <a:endParaRPr lang="en-US" altLang="ja-JP" sz="2400" dirty="0"/>
          </a:p>
          <a:p>
            <a:pPr marL="800100" lvl="2" indent="0" algn="r">
              <a:buFont typeface="Wingdings" charset="0"/>
              <a:buNone/>
              <a:defRPr/>
            </a:pPr>
            <a:r>
              <a:rPr lang="en-US" altLang="ja-JP" sz="2000" dirty="0" smtClean="0"/>
              <a:t>Here </a:t>
            </a:r>
            <a:r>
              <a:rPr lang="en-US" altLang="ja-JP" sz="2000" i="1" dirty="0" smtClean="0"/>
              <a:t>R</a:t>
            </a:r>
            <a:r>
              <a:rPr lang="en-US" altLang="ja-JP" sz="2000" baseline="-25000" dirty="0" smtClean="0"/>
              <a:t>SN</a:t>
            </a:r>
            <a:r>
              <a:rPr lang="en-US" altLang="ja-JP" sz="2000" dirty="0" smtClean="0"/>
              <a:t>=10     c.f. SEFD=42 </a:t>
            </a:r>
            <a:r>
              <a:rPr lang="en-US" altLang="ja-JP" sz="2000" dirty="0" err="1" smtClean="0"/>
              <a:t>Jy</a:t>
            </a:r>
            <a:r>
              <a:rPr lang="en-US" altLang="ja-JP" sz="2000" dirty="0" smtClean="0"/>
              <a:t> @</a:t>
            </a:r>
            <a:r>
              <a:rPr lang="en-US" altLang="ja-JP" sz="2000" dirty="0" err="1" smtClean="0"/>
              <a:t>Parkes</a:t>
            </a:r>
            <a:r>
              <a:rPr lang="en-US" altLang="ja-JP" sz="2000" dirty="0" smtClean="0"/>
              <a:t> 64-m L-band </a:t>
            </a:r>
          </a:p>
          <a:p>
            <a:pPr>
              <a:defRPr/>
            </a:pPr>
            <a:r>
              <a:rPr lang="ja-JP" altLang="en-US" sz="2400" dirty="0" smtClean="0"/>
              <a:t>画像上の感度</a:t>
            </a:r>
            <a:r>
              <a:rPr lang="en-US" altLang="ja-JP" sz="2400" dirty="0" smtClean="0"/>
              <a:t> (core-remote baselines only)</a:t>
            </a:r>
          </a:p>
          <a:p>
            <a:pPr marL="400050" lvl="1" indent="0" algn="r">
              <a:buFont typeface="Wingdings" charset="0"/>
              <a:buNone/>
              <a:defRPr/>
            </a:pPr>
            <a:r>
              <a:rPr lang="en-US" altLang="ja-JP" sz="2400" b="1" dirty="0" smtClean="0">
                <a:solidFill>
                  <a:srgbClr val="FF6600"/>
                </a:solidFill>
              </a:rPr>
              <a:t>10 mJy-level OH maser</a:t>
            </a:r>
            <a:r>
              <a:rPr lang="en-US" altLang="ja-JP" sz="2400" b="1" dirty="0">
                <a:solidFill>
                  <a:srgbClr val="FF66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detectable</a:t>
            </a:r>
          </a:p>
          <a:p>
            <a:pPr marL="400050" lvl="1" indent="0" algn="r">
              <a:buFont typeface="Wingdings" charset="0"/>
              <a:buNone/>
              <a:defRPr/>
            </a:pPr>
            <a:endParaRPr lang="en-US" altLang="ja-JP" sz="2400" b="1" dirty="0" smtClean="0">
              <a:solidFill>
                <a:srgbClr val="FF6600"/>
              </a:solidFill>
            </a:endParaRPr>
          </a:p>
          <a:p>
            <a:pPr marL="400050" lvl="1" indent="0" algn="r">
              <a:buFont typeface="Wingdings" charset="0"/>
              <a:buNone/>
              <a:defRPr/>
            </a:pPr>
            <a:endParaRPr lang="en-US" altLang="ja-JP" sz="2400" b="1" dirty="0">
              <a:solidFill>
                <a:srgbClr val="FF6600"/>
              </a:solidFill>
            </a:endParaRPr>
          </a:p>
          <a:p>
            <a:pPr marL="400050" lvl="1" indent="0" algn="ctr">
              <a:buFont typeface="Wingdings" charset="0"/>
              <a:buNone/>
              <a:defRPr/>
            </a:pPr>
            <a:endParaRPr lang="en-US" altLang="ja-JP" sz="2400" b="1" dirty="0" smtClean="0">
              <a:solidFill>
                <a:srgbClr val="660066"/>
              </a:solidFill>
            </a:endParaRPr>
          </a:p>
          <a:p>
            <a:pPr marL="400050" lvl="1" indent="0" algn="ctr">
              <a:lnSpc>
                <a:spcPts val="3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altLang="ja-JP" sz="2400" b="1" dirty="0" smtClean="0">
              <a:solidFill>
                <a:srgbClr val="660066"/>
              </a:solidFill>
            </a:endParaRPr>
          </a:p>
          <a:p>
            <a:pPr marL="400050" lvl="1" indent="0" algn="ctr">
              <a:lnSpc>
                <a:spcPts val="3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ja-JP" altLang="en-US" sz="2400" b="1" dirty="0" smtClean="0">
                <a:solidFill>
                  <a:srgbClr val="660066"/>
                </a:solidFill>
              </a:rPr>
              <a:t>実際に得られる信号雑音比</a:t>
            </a:r>
            <a:r>
              <a:rPr lang="en-US" altLang="ja-JP" sz="2400" b="1" dirty="0" smtClean="0">
                <a:solidFill>
                  <a:srgbClr val="660066"/>
                </a:solidFill>
              </a:rPr>
              <a:t>(</a:t>
            </a:r>
            <a:r>
              <a:rPr lang="en-US" altLang="ja-JP" sz="2400" b="1" i="1" dirty="0" smtClean="0">
                <a:solidFill>
                  <a:srgbClr val="660066"/>
                </a:solidFill>
              </a:rPr>
              <a:t>R</a:t>
            </a:r>
            <a:r>
              <a:rPr lang="en-US" altLang="ja-JP" sz="2400" b="1" baseline="-25000" dirty="0" smtClean="0">
                <a:solidFill>
                  <a:srgbClr val="660066"/>
                </a:solidFill>
              </a:rPr>
              <a:t>SN</a:t>
            </a:r>
            <a:r>
              <a:rPr lang="en-US" altLang="ja-JP" sz="2400" b="1" dirty="0" smtClean="0">
                <a:solidFill>
                  <a:srgbClr val="660066"/>
                </a:solidFill>
              </a:rPr>
              <a:t>)</a:t>
            </a:r>
            <a:r>
              <a:rPr lang="ja-JP" altLang="en-US" sz="2400" b="1" dirty="0" smtClean="0">
                <a:solidFill>
                  <a:srgbClr val="660066"/>
                </a:solidFill>
              </a:rPr>
              <a:t>はリモート局配置で決まる合成ビームパターンによって制限される</a:t>
            </a:r>
            <a:r>
              <a:rPr lang="en-US" altLang="ja-JP" sz="2400" b="1" dirty="0" smtClean="0">
                <a:solidFill>
                  <a:srgbClr val="660066"/>
                </a:solidFill>
              </a:rPr>
              <a:t>dynamic range </a:t>
            </a:r>
            <a:r>
              <a:rPr lang="ja-JP" altLang="en-US" sz="2400" b="1" dirty="0" smtClean="0">
                <a:solidFill>
                  <a:srgbClr val="660066"/>
                </a:solidFill>
              </a:rPr>
              <a:t>で決まる</a:t>
            </a:r>
            <a:endParaRPr lang="en-US" altLang="ja-JP" sz="2400" b="1" dirty="0" smtClean="0">
              <a:solidFill>
                <a:srgbClr val="660066"/>
              </a:solidFill>
            </a:endParaRPr>
          </a:p>
          <a:p>
            <a:pPr marL="400050" lvl="1" indent="0" algn="ctr">
              <a:lnSpc>
                <a:spcPts val="3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ja-JP" sz="2400" b="1" dirty="0" smtClean="0">
                <a:solidFill>
                  <a:srgbClr val="660066"/>
                </a:solidFill>
              </a:rPr>
              <a:t>⇩</a:t>
            </a:r>
          </a:p>
          <a:p>
            <a:pPr marL="400050" lvl="1" indent="0" algn="ctr">
              <a:lnSpc>
                <a:spcPts val="3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ja-JP" altLang="en-US" sz="2400" b="1" dirty="0" smtClean="0">
                <a:solidFill>
                  <a:srgbClr val="660066"/>
                </a:solidFill>
              </a:rPr>
              <a:t>像合成に依らない電波源位置推定の手法が必要？</a:t>
            </a:r>
            <a:endParaRPr lang="en-US" altLang="ja-JP" sz="2400" b="1" dirty="0">
              <a:solidFill>
                <a:srgbClr val="660066"/>
              </a:solidFill>
            </a:endParaRPr>
          </a:p>
        </p:txBody>
      </p:sp>
      <p:graphicFrame>
        <p:nvGraphicFramePr>
          <p:cNvPr id="27653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6700"/>
              </p:ext>
            </p:extLst>
          </p:nvPr>
        </p:nvGraphicFramePr>
        <p:xfrm>
          <a:off x="106362" y="1560229"/>
          <a:ext cx="8905875" cy="10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" name="数式" r:id="rId3" imgW="4622800" imgH="546100" progId="Equation.3">
                  <p:embed/>
                </p:oleObj>
              </mc:Choice>
              <mc:Fallback>
                <p:oleObj name="数式" r:id="rId3" imgW="46228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" y="1560229"/>
                        <a:ext cx="8905875" cy="105138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73817"/>
              </p:ext>
            </p:extLst>
          </p:nvPr>
        </p:nvGraphicFramePr>
        <p:xfrm>
          <a:off x="106362" y="3743560"/>
          <a:ext cx="8905875" cy="1063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" name="数式" r:id="rId5" imgW="4584700" imgH="546100" progId="Equation.3">
                  <p:embed/>
                </p:oleObj>
              </mc:Choice>
              <mc:Fallback>
                <p:oleObj name="数式" r:id="rId5" imgW="45847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" y="3743560"/>
                        <a:ext cx="8905875" cy="1063203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12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429" y="56551"/>
            <a:ext cx="8871807" cy="7348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800" dirty="0"/>
              <a:t>SKA</a:t>
            </a:r>
            <a:r>
              <a:rPr lang="ja-JP" altLang="en-US" sz="2800" dirty="0"/>
              <a:t>アストロメトリの実現性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2</a:t>
            </a:r>
            <a:r>
              <a:rPr lang="en-US" altLang="ja-JP" sz="2800" dirty="0" smtClean="0"/>
              <a:t>/</a:t>
            </a:r>
            <a:r>
              <a:rPr lang="en-US" altLang="ja-JP" sz="2800" dirty="0"/>
              <a:t>6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位置決定精度</a:t>
            </a:r>
            <a:endParaRPr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026" y="815645"/>
            <a:ext cx="8761210" cy="59039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2400" dirty="0" smtClean="0"/>
              <a:t>熱雑音で決まる統計的位置誤差</a:t>
            </a:r>
            <a:r>
              <a:rPr lang="en-US" altLang="ja-JP" sz="2400" dirty="0" smtClean="0"/>
              <a:t>(Moran et al. 1993)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 smtClean="0"/>
          </a:p>
          <a:p>
            <a:pPr marL="0" indent="0" algn="r">
              <a:buNone/>
              <a:defRPr/>
            </a:pPr>
            <a:r>
              <a:rPr lang="en-US" altLang="ja-JP" sz="2400" b="1" dirty="0" smtClean="0">
                <a:solidFill>
                  <a:srgbClr val="FF6600"/>
                </a:solidFill>
              </a:rPr>
              <a:t>6000 km </a:t>
            </a:r>
            <a:r>
              <a:rPr lang="ja-JP" altLang="en-US" sz="2400" b="1" dirty="0" smtClean="0">
                <a:solidFill>
                  <a:srgbClr val="FF6600"/>
                </a:solidFill>
              </a:rPr>
              <a:t>の基線、波長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18cm</a:t>
            </a:r>
            <a:r>
              <a:rPr lang="ja-JP" altLang="en-US" sz="2400" b="1" dirty="0" smtClean="0">
                <a:solidFill>
                  <a:srgbClr val="FF6600"/>
                </a:solidFill>
              </a:rPr>
              <a:t>、信号雑音比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300⇒ </a:t>
            </a:r>
            <a:r>
              <a:rPr lang="ja-JP" altLang="en-US" sz="2400" b="1" dirty="0" smtClean="0">
                <a:solidFill>
                  <a:srgbClr val="FF6600"/>
                </a:solidFill>
              </a:rPr>
              <a:t>誤差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10 </a:t>
            </a:r>
            <a:r>
              <a:rPr lang="en-US" altLang="ja-JP" sz="2400" b="1" dirty="0" err="1" smtClean="0">
                <a:solidFill>
                  <a:srgbClr val="FF6600"/>
                </a:solidFill>
              </a:rPr>
              <a:t>μas</a:t>
            </a:r>
            <a:endParaRPr lang="en-US" altLang="ja-JP" sz="2400" b="1" dirty="0" smtClean="0"/>
          </a:p>
          <a:p>
            <a:pPr marL="457200" lvl="1" indent="0">
              <a:buNone/>
              <a:defRPr/>
            </a:pPr>
            <a:endParaRPr lang="en-US" altLang="ja-JP" sz="2400" b="1" dirty="0" smtClean="0"/>
          </a:p>
          <a:p>
            <a:pPr marL="457200" lvl="1" indent="0">
              <a:buNone/>
              <a:defRPr/>
            </a:pPr>
            <a:r>
              <a:rPr lang="en-US" altLang="ja-JP" sz="2400" b="1" dirty="0" smtClean="0"/>
              <a:t>SKA1</a:t>
            </a:r>
            <a:r>
              <a:rPr lang="ja-JP" altLang="en-US" sz="2400" b="1" dirty="0" smtClean="0"/>
              <a:t>の</a:t>
            </a:r>
            <a:r>
              <a:rPr lang="ja-JP" altLang="en-US" sz="2400" b="1" dirty="0"/>
              <a:t>測量</a:t>
            </a:r>
            <a:r>
              <a:rPr lang="ja-JP" altLang="en-US" sz="2400" b="1" dirty="0" smtClean="0"/>
              <a:t>対象</a:t>
            </a:r>
            <a:r>
              <a:rPr lang="en-US" altLang="ja-JP" sz="2400" b="1" dirty="0" smtClean="0"/>
              <a:t> (10</a:t>
            </a:r>
            <a:r>
              <a:rPr lang="ja-JP" altLang="en-US" sz="2400" b="1" dirty="0" smtClean="0"/>
              <a:t>分積分</a:t>
            </a:r>
            <a:r>
              <a:rPr lang="en-US" altLang="ja-JP" sz="2400" b="1" dirty="0"/>
              <a:t>)</a:t>
            </a:r>
          </a:p>
          <a:p>
            <a:pPr lvl="1">
              <a:defRPr/>
            </a:pPr>
            <a:r>
              <a:rPr lang="en-US" altLang="ja-JP" sz="2400" b="1" dirty="0"/>
              <a:t>8</a:t>
            </a:r>
            <a:r>
              <a:rPr lang="en-US" altLang="ja-JP" sz="2400" b="1" dirty="0" smtClean="0"/>
              <a:t>00 </a:t>
            </a:r>
            <a:r>
              <a:rPr lang="en-US" altLang="ja-JP" sz="2400" b="1" dirty="0" err="1"/>
              <a:t>mJy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以上の</a:t>
            </a:r>
            <a:r>
              <a:rPr lang="en-US" altLang="ja-JP" sz="2400" b="1" dirty="0"/>
              <a:t>OH</a:t>
            </a:r>
            <a:r>
              <a:rPr lang="ja-JP" altLang="en-US" sz="2400" b="1" dirty="0"/>
              <a:t>メーザー源</a:t>
            </a:r>
            <a:endParaRPr lang="en-US" altLang="ja-JP" sz="2400" b="1" dirty="0"/>
          </a:p>
          <a:p>
            <a:pPr lvl="1">
              <a:defRPr/>
            </a:pPr>
            <a:r>
              <a:rPr lang="en-US" altLang="ja-JP" sz="2400" b="1" dirty="0" smtClean="0"/>
              <a:t>100 </a:t>
            </a:r>
            <a:r>
              <a:rPr lang="en-US" altLang="ja-JP" sz="2400" b="1" dirty="0" err="1"/>
              <a:t>mJy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以上の</a:t>
            </a:r>
            <a:r>
              <a:rPr lang="en-US" altLang="ja-JP" sz="2400" b="1" dirty="0"/>
              <a:t>CH</a:t>
            </a:r>
            <a:r>
              <a:rPr lang="en-US" altLang="ja-JP" sz="2400" b="1" baseline="-25000" dirty="0"/>
              <a:t>3</a:t>
            </a:r>
            <a:r>
              <a:rPr lang="en-US" altLang="ja-JP" sz="2400" b="1" dirty="0"/>
              <a:t>OH</a:t>
            </a:r>
            <a:r>
              <a:rPr lang="ja-JP" altLang="en-US" sz="2400" b="1" dirty="0"/>
              <a:t>メーザー</a:t>
            </a:r>
            <a:r>
              <a:rPr lang="en-US" altLang="ja-JP" sz="2400" b="1" dirty="0"/>
              <a:t>(6.7 GHz)</a:t>
            </a:r>
            <a:r>
              <a:rPr lang="ja-JP" altLang="en-US" sz="2400" b="1" dirty="0" smtClean="0"/>
              <a:t>源</a:t>
            </a:r>
            <a:endParaRPr lang="en-US" altLang="ja-JP" sz="2400" b="1" dirty="0" smtClean="0"/>
          </a:p>
          <a:p>
            <a:pPr marL="457200" lvl="1" indent="0">
              <a:buNone/>
              <a:defRPr/>
            </a:pPr>
            <a:r>
              <a:rPr lang="en-US" altLang="ja-JP" sz="2400" b="1" dirty="0" smtClean="0"/>
              <a:t>SKA2</a:t>
            </a:r>
            <a:r>
              <a:rPr lang="ja-JP" altLang="en-US" sz="2400" b="1" dirty="0" smtClean="0"/>
              <a:t>の測量対象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(10</a:t>
            </a:r>
            <a:r>
              <a:rPr lang="ja-JP" altLang="en-US" sz="2400" b="1" dirty="0"/>
              <a:t>分</a:t>
            </a:r>
            <a:r>
              <a:rPr lang="ja-JP" altLang="en-US" sz="2400" b="1" dirty="0" smtClean="0"/>
              <a:t>積分</a:t>
            </a:r>
            <a:r>
              <a:rPr lang="en-US" altLang="ja-JP" sz="2400" b="1" dirty="0"/>
              <a:t>)</a:t>
            </a:r>
            <a:endParaRPr lang="en-US" altLang="ja-JP" sz="2400" b="1" dirty="0" smtClean="0"/>
          </a:p>
          <a:p>
            <a:pPr lvl="1">
              <a:defRPr/>
            </a:pPr>
            <a:r>
              <a:rPr lang="en-US" altLang="ja-JP" sz="2400" b="1" dirty="0" smtClean="0"/>
              <a:t>160 </a:t>
            </a:r>
            <a:r>
              <a:rPr lang="en-US" altLang="ja-JP" sz="2400" b="1" dirty="0" err="1" smtClean="0"/>
              <a:t>mJy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以上の</a:t>
            </a:r>
            <a:r>
              <a:rPr lang="en-US" altLang="ja-JP" sz="2400" b="1" dirty="0" smtClean="0"/>
              <a:t>OH</a:t>
            </a:r>
            <a:r>
              <a:rPr lang="ja-JP" altLang="en-US" sz="2400" b="1" dirty="0" smtClean="0"/>
              <a:t>メーザー源</a:t>
            </a:r>
            <a:endParaRPr lang="en-US" altLang="ja-JP" sz="2400" b="1" dirty="0" smtClean="0"/>
          </a:p>
          <a:p>
            <a:pPr lvl="1">
              <a:defRPr/>
            </a:pPr>
            <a:r>
              <a:rPr lang="en-US" altLang="ja-JP" sz="2400" b="1" dirty="0"/>
              <a:t>2</a:t>
            </a:r>
            <a:r>
              <a:rPr lang="en-US" altLang="ja-JP" sz="2400" b="1" dirty="0" smtClean="0"/>
              <a:t>0 </a:t>
            </a:r>
            <a:r>
              <a:rPr lang="en-US" altLang="ja-JP" sz="2400" b="1" dirty="0" err="1" smtClean="0"/>
              <a:t>mJy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以上の</a:t>
            </a:r>
            <a:r>
              <a:rPr lang="en-US" altLang="ja-JP" sz="2400" b="1" dirty="0" smtClean="0"/>
              <a:t>CH</a:t>
            </a:r>
            <a:r>
              <a:rPr lang="en-US" altLang="ja-JP" sz="2400" b="1" baseline="-25000" dirty="0" smtClean="0"/>
              <a:t>3</a:t>
            </a:r>
            <a:r>
              <a:rPr lang="en-US" altLang="ja-JP" sz="2400" b="1" dirty="0" smtClean="0"/>
              <a:t>OH</a:t>
            </a:r>
            <a:r>
              <a:rPr lang="ja-JP" altLang="en-US" sz="2400" b="1" dirty="0" smtClean="0"/>
              <a:t>メーザー</a:t>
            </a:r>
            <a:r>
              <a:rPr lang="en-US" altLang="ja-JP" sz="2400" b="1" dirty="0" smtClean="0"/>
              <a:t>(6.7 GHz)</a:t>
            </a:r>
            <a:r>
              <a:rPr lang="ja-JP" altLang="en-US" sz="2400" b="1" dirty="0" smtClean="0"/>
              <a:t>源</a:t>
            </a:r>
            <a:endParaRPr lang="en-US" altLang="ja-JP" sz="2400" b="1" dirty="0">
              <a:solidFill>
                <a:srgbClr val="FF6600"/>
              </a:solidFill>
            </a:endParaRPr>
          </a:p>
          <a:p>
            <a:pPr marL="0" indent="0">
              <a:buNone/>
              <a:defRPr/>
            </a:pPr>
            <a:r>
              <a:rPr lang="ja-JP" altLang="en-US" sz="2800" b="1" dirty="0" smtClean="0">
                <a:solidFill>
                  <a:srgbClr val="000090"/>
                </a:solidFill>
              </a:rPr>
              <a:t>熱的放射源のアストロメトリも視野へ</a:t>
            </a:r>
            <a:r>
              <a:rPr lang="en-US" altLang="ja-JP" sz="2800" b="1" dirty="0" smtClean="0">
                <a:solidFill>
                  <a:srgbClr val="000090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90"/>
                </a:solidFill>
              </a:rPr>
              <a:t>(</a:t>
            </a:r>
            <a:r>
              <a:rPr lang="ja-JP" altLang="en-US" sz="2400" b="1" dirty="0" smtClean="0">
                <a:solidFill>
                  <a:srgbClr val="000090"/>
                </a:solidFill>
              </a:rPr>
              <a:t>誤差</a:t>
            </a:r>
            <a:r>
              <a:rPr lang="en-US" altLang="ja-JP" sz="2400" b="1" dirty="0" smtClean="0">
                <a:solidFill>
                  <a:srgbClr val="000090"/>
                </a:solidFill>
              </a:rPr>
              <a:t>1mas</a:t>
            </a:r>
            <a:r>
              <a:rPr lang="ja-JP" altLang="en-US" sz="2400" b="1" dirty="0" smtClean="0">
                <a:solidFill>
                  <a:srgbClr val="000090"/>
                </a:solidFill>
              </a:rPr>
              <a:t>程度から</a:t>
            </a:r>
            <a:r>
              <a:rPr lang="en-US" altLang="ja-JP" sz="2400" b="1" dirty="0" smtClean="0">
                <a:solidFill>
                  <a:srgbClr val="000090"/>
                </a:solidFill>
              </a:rPr>
              <a:t>)</a:t>
            </a:r>
            <a:endParaRPr lang="en-US" altLang="ja-JP" sz="2800" dirty="0">
              <a:solidFill>
                <a:srgbClr val="000090"/>
              </a:solidFill>
            </a:endParaRPr>
          </a:p>
        </p:txBody>
      </p:sp>
      <p:graphicFrame>
        <p:nvGraphicFramePr>
          <p:cNvPr id="27653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493757"/>
              </p:ext>
            </p:extLst>
          </p:nvPr>
        </p:nvGraphicFramePr>
        <p:xfrm>
          <a:off x="1625485" y="1311980"/>
          <a:ext cx="60674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数式" r:id="rId3" imgW="3149600" imgH="469900" progId="Equation.3">
                  <p:embed/>
                </p:oleObj>
              </mc:Choice>
              <mc:Fallback>
                <p:oleObj name="数式" r:id="rId3" imgW="314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485" y="1311980"/>
                        <a:ext cx="6067425" cy="90487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537061" y="2972430"/>
            <a:ext cx="3475175" cy="10149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1800" b="1" dirty="0"/>
              <a:t>c</a:t>
            </a:r>
            <a:r>
              <a:rPr lang="en-US" altLang="ja-JP" sz="1800" b="1" dirty="0" smtClean="0"/>
              <a:t>.f.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1800" b="1" dirty="0" smtClean="0"/>
              <a:t>VERA</a:t>
            </a:r>
            <a:r>
              <a:rPr lang="ja-JP" altLang="en-US" sz="1800" b="1" dirty="0" smtClean="0"/>
              <a:t>アストロメトリ対象</a:t>
            </a:r>
            <a:r>
              <a:rPr lang="en-US" altLang="ja-JP" sz="1800" b="1" dirty="0" smtClean="0"/>
              <a:t>(σ</a:t>
            </a:r>
            <a:r>
              <a:rPr lang="en-US" altLang="ja-JP" sz="1800" b="1" dirty="0"/>
              <a:t>≲</a:t>
            </a:r>
            <a:r>
              <a:rPr lang="en-US" altLang="ja-JP" sz="1800" b="1" dirty="0" smtClean="0"/>
              <a:t>100μas)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1800" b="1" dirty="0" smtClean="0"/>
              <a:t>(H</a:t>
            </a:r>
            <a:r>
              <a:rPr lang="en-US" altLang="ja-JP" sz="1800" b="1" baseline="-25000" dirty="0" smtClean="0"/>
              <a:t>2</a:t>
            </a:r>
            <a:r>
              <a:rPr lang="en-US" altLang="ja-JP" sz="1800" b="1" dirty="0" smtClean="0"/>
              <a:t>O</a:t>
            </a:r>
            <a:r>
              <a:rPr lang="ja-JP" altLang="en-US" sz="1800" b="1" dirty="0" smtClean="0"/>
              <a:t>メーザー源</a:t>
            </a:r>
            <a:r>
              <a:rPr lang="en-US" altLang="ja-JP" sz="1800" b="1" dirty="0" smtClean="0"/>
              <a:t>)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&gt;5000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mJy</a:t>
            </a:r>
            <a:endParaRPr lang="en-US" altLang="ja-JP" sz="2400" b="1" dirty="0" smtClean="0">
              <a:solidFill>
                <a:srgbClr val="000000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397947" y="4530823"/>
            <a:ext cx="3614290" cy="80590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2400" b="1" dirty="0" smtClean="0">
                <a:solidFill>
                  <a:srgbClr val="FF6600"/>
                </a:solidFill>
              </a:rPr>
              <a:t>SKA1: 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1</a:t>
            </a:r>
            <a:r>
              <a:rPr lang="ja-JP" altLang="en-US" sz="2400" b="1" dirty="0" smtClean="0">
                <a:solidFill>
                  <a:srgbClr val="FF6600"/>
                </a:solidFill>
              </a:rPr>
              <a:t>桁増える測量対象</a:t>
            </a:r>
            <a:endParaRPr lang="en-US" altLang="ja-JP" sz="2400" b="1" dirty="0" smtClean="0">
              <a:solidFill>
                <a:srgbClr val="FF66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2400" b="1" dirty="0" smtClean="0">
                <a:solidFill>
                  <a:srgbClr val="FF6600"/>
                </a:solidFill>
              </a:rPr>
              <a:t>SKA2: 2</a:t>
            </a:r>
            <a:r>
              <a:rPr lang="ja-JP" altLang="en-US" sz="2400" b="1" dirty="0" smtClean="0">
                <a:solidFill>
                  <a:srgbClr val="FF6600"/>
                </a:solidFill>
              </a:rPr>
              <a:t>桁増える測量対象</a:t>
            </a:r>
            <a:endParaRPr lang="en-US" altLang="ja-JP" sz="2400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7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タイトル 1"/>
          <p:cNvSpPr>
            <a:spLocks noGrp="1"/>
          </p:cNvSpPr>
          <p:nvPr>
            <p:ph type="title"/>
          </p:nvPr>
        </p:nvSpPr>
        <p:spPr>
          <a:xfrm>
            <a:off x="561118" y="28127"/>
            <a:ext cx="8447846" cy="692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200" dirty="0"/>
              <a:t>SKA</a:t>
            </a:r>
            <a:r>
              <a:rPr lang="ja-JP" altLang="en-US" sz="3200" dirty="0"/>
              <a:t>アストロメトリの実現性</a:t>
            </a:r>
            <a:r>
              <a:rPr lang="en-US" altLang="ja-JP" sz="3200" dirty="0"/>
              <a:t> 3</a:t>
            </a:r>
            <a:r>
              <a:rPr lang="en-US" altLang="ja-JP" sz="3200" dirty="0" smtClean="0"/>
              <a:t>/6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天体サイズ</a:t>
            </a:r>
            <a:endParaRPr lang="ja-JP" alt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25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176" y="892176"/>
            <a:ext cx="4995945" cy="83570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ja-JP" sz="2300" dirty="0" smtClean="0">
                <a:latin typeface="Corbel" charset="0"/>
                <a:ea typeface="ＭＳ ゴシック" charset="0"/>
                <a:cs typeface="ＭＳ ゴシック" charset="0"/>
              </a:rPr>
              <a:t>1665 MHz OH </a:t>
            </a:r>
            <a:r>
              <a:rPr lang="ja-JP" altLang="en-US" sz="2300" dirty="0" smtClean="0">
                <a:latin typeface="Corbel" charset="0"/>
                <a:ea typeface="ＭＳ ゴシック" charset="0"/>
                <a:cs typeface="ＭＳ ゴシック" charset="0"/>
              </a:rPr>
              <a:t>メーザー源は測量対象</a:t>
            </a:r>
            <a:endParaRPr lang="en-US" altLang="ja-JP" sz="2300" dirty="0">
              <a:latin typeface="Corbel" charset="0"/>
              <a:ea typeface="ＭＳ ゴシック" charset="0"/>
              <a:cs typeface="ＭＳ ゴシック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ja-JP" sz="2000" dirty="0" smtClean="0">
                <a:latin typeface="Corbel" charset="0"/>
                <a:ea typeface="ＭＳ ゴシック" charset="0"/>
                <a:cs typeface="ＭＳ ゴシック" charset="0"/>
              </a:rPr>
              <a:t>(e.g. </a:t>
            </a:r>
            <a:r>
              <a:rPr lang="en-US" altLang="ja-JP" sz="2000" dirty="0" err="1" smtClean="0">
                <a:latin typeface="Corbel" charset="0"/>
                <a:ea typeface="ＭＳ ゴシック" charset="0"/>
                <a:cs typeface="ＭＳ ゴシック" charset="0"/>
              </a:rPr>
              <a:t>Vlemmings</a:t>
            </a:r>
            <a:r>
              <a:rPr lang="en-US" altLang="ja-JP" sz="2000" dirty="0" smtClean="0">
                <a:latin typeface="Corbel" charset="0"/>
                <a:ea typeface="ＭＳ ゴシック" charset="0"/>
                <a:cs typeface="ＭＳ ゴシック" charset="0"/>
              </a:rPr>
              <a:t> </a:t>
            </a:r>
            <a:r>
              <a:rPr lang="en-US" altLang="ja-JP" sz="2000" dirty="0">
                <a:latin typeface="Corbel" charset="0"/>
                <a:ea typeface="ＭＳ ゴシック" charset="0"/>
                <a:cs typeface="ＭＳ ゴシック" charset="0"/>
              </a:rPr>
              <a:t>et al. 2003, </a:t>
            </a:r>
            <a:r>
              <a:rPr lang="en-US" altLang="ja-JP" sz="2000" dirty="0" smtClean="0">
                <a:latin typeface="Corbel" charset="0"/>
                <a:ea typeface="ＭＳ ゴシック" charset="0"/>
                <a:cs typeface="ＭＳ ゴシック" charset="0"/>
              </a:rPr>
              <a:t>2007)</a:t>
            </a:r>
            <a:endParaRPr lang="en-US" altLang="ja-JP" sz="2000" dirty="0">
              <a:latin typeface="Corbel" charset="0"/>
              <a:ea typeface="ＭＳ ゴシック" charset="0"/>
              <a:cs typeface="ＭＳ ゴシック" charset="0"/>
            </a:endParaRPr>
          </a:p>
        </p:txBody>
      </p:sp>
      <p:pic>
        <p:nvPicPr>
          <p:cNvPr id="22533" name="図 3" descr="ピクチャ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2" y="2240514"/>
            <a:ext cx="4351363" cy="428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テキスト ボックス 4"/>
          <p:cNvSpPr txBox="1">
            <a:spLocks noChangeArrowheads="1"/>
          </p:cNvSpPr>
          <p:nvPr/>
        </p:nvSpPr>
        <p:spPr bwMode="auto">
          <a:xfrm>
            <a:off x="781615" y="3684353"/>
            <a:ext cx="231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800000"/>
                </a:solidFill>
              </a:rPr>
              <a:t>1665&amp;1667 MHz OH</a:t>
            </a:r>
          </a:p>
          <a:p>
            <a:r>
              <a:rPr lang="en-US" altLang="ja-JP" sz="1800">
                <a:solidFill>
                  <a:srgbClr val="800000"/>
                </a:solidFill>
              </a:rPr>
              <a:t>towards U Her</a:t>
            </a:r>
            <a:endParaRPr lang="ja-JP" altLang="en-US" sz="1800">
              <a:solidFill>
                <a:srgbClr val="800000"/>
              </a:solidFill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775265" y="5481403"/>
            <a:ext cx="24495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l"/>
              <a:defRPr kumimoji="1" sz="3200">
                <a:solidFill>
                  <a:schemeClr val="tx2"/>
                </a:solidFill>
                <a:latin typeface="+mn-lt"/>
                <a:ea typeface="+mn-ea"/>
                <a:cs typeface="ＭＳ ゴシック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5000"/>
              <a:buFont typeface="Wingdings" charset="0"/>
              <a:buChar char="l"/>
              <a:defRPr kumimoji="1" sz="2800">
                <a:solidFill>
                  <a:schemeClr val="tx2"/>
                </a:solidFill>
                <a:latin typeface="+mn-lt"/>
                <a:ea typeface="+mn-ea"/>
                <a:cs typeface="ＭＳ 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charset="0"/>
              <a:buChar char="l"/>
              <a:defRPr kumimoji="1" sz="2400">
                <a:solidFill>
                  <a:schemeClr val="tx2"/>
                </a:solidFill>
                <a:latin typeface="+mn-lt"/>
                <a:ea typeface="+mn-ea"/>
                <a:cs typeface="ＭＳ 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0"/>
              <a:buChar char="l"/>
              <a:defRPr kumimoji="1" sz="2000">
                <a:solidFill>
                  <a:schemeClr val="tx2"/>
                </a:solidFill>
                <a:latin typeface="+mn-lt"/>
                <a:ea typeface="+mn-ea"/>
                <a:cs typeface="ＭＳ 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charset="0"/>
              <a:buChar char="l"/>
              <a:defRPr kumimoji="1" sz="2000">
                <a:solidFill>
                  <a:schemeClr val="tx2"/>
                </a:solidFill>
                <a:latin typeface="+mn-lt"/>
                <a:ea typeface="+mn-ea"/>
                <a:cs typeface="ＭＳ ゴシック" charset="-128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Char char="l"/>
              <a:defRPr kumimoji="1" sz="190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/>
              <a:buChar char="l"/>
              <a:defRPr kumimoji="1" lang="ja-JP" altLang="en-US" sz="1600" smtClean="0">
                <a:solidFill>
                  <a:schemeClr val="accent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π=3760±270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μas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図 1" descr="IRAS1846_OH-INTEGMA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21" y="1010322"/>
            <a:ext cx="3449268" cy="3482594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601166" y="4625220"/>
            <a:ext cx="4407798" cy="189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ja-JP" sz="2400" dirty="0" smtClean="0">
                <a:latin typeface="Corbel" charset="0"/>
                <a:ea typeface="ＭＳ ゴシック" charset="0"/>
                <a:cs typeface="ＭＳ ゴシック" charset="0"/>
              </a:rPr>
              <a:t>1612 MHz OH</a:t>
            </a:r>
            <a:r>
              <a:rPr lang="ja-JP" altLang="en-US" sz="2400" dirty="0" smtClean="0">
                <a:latin typeface="Corbel" charset="0"/>
                <a:ea typeface="ＭＳ ゴシック" charset="0"/>
                <a:cs typeface="ＭＳ ゴシック" charset="0"/>
              </a:rPr>
              <a:t>メーザー源も測量</a:t>
            </a:r>
            <a:endParaRPr lang="en-US" altLang="ja-JP" sz="2400" dirty="0" smtClean="0">
              <a:latin typeface="Corbel" charset="0"/>
              <a:ea typeface="ＭＳ ゴシック" charset="0"/>
              <a:cs typeface="ＭＳ ゴシック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ja-JP" altLang="en-US" sz="2400" dirty="0" smtClean="0">
                <a:latin typeface="Corbel" charset="0"/>
                <a:ea typeface="ＭＳ ゴシック" charset="0"/>
                <a:cs typeface="ＭＳ ゴシック" charset="0"/>
              </a:rPr>
              <a:t>対象へ</a:t>
            </a:r>
            <a:r>
              <a:rPr lang="en-US" altLang="ja-JP" sz="2400" dirty="0" smtClean="0">
                <a:latin typeface="Corbel" charset="0"/>
                <a:ea typeface="ＭＳ ゴシック" charset="0"/>
                <a:cs typeface="ＭＳ ゴシック" charset="0"/>
              </a:rPr>
              <a:t> </a:t>
            </a:r>
            <a:r>
              <a:rPr lang="en-US" altLang="ja-JP" sz="2600" dirty="0" smtClean="0">
                <a:latin typeface="Corbel" charset="0"/>
                <a:ea typeface="ＭＳ ゴシック" charset="0"/>
                <a:cs typeface="ＭＳ ゴシック" charset="0"/>
              </a:rPr>
              <a:t>(e.g., Imai et al. 2013)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ja-JP" dirty="0" smtClean="0">
                <a:solidFill>
                  <a:srgbClr val="0000FF"/>
                </a:solidFill>
                <a:latin typeface="Corbel" charset="0"/>
                <a:ea typeface="ＭＳ ゴシック" charset="0"/>
                <a:cs typeface="ＭＳ ゴシック" charset="0"/>
              </a:rPr>
              <a:t>2000</a:t>
            </a:r>
            <a:r>
              <a:rPr lang="en-US" altLang="ja-JP" dirty="0" smtClean="0">
                <a:solidFill>
                  <a:srgbClr val="0000FF"/>
                </a:solidFill>
                <a:latin typeface="Corbel" charset="0"/>
                <a:ea typeface="ＭＳ ゴシック" charset="0"/>
                <a:cs typeface="ＭＳ ゴシック" charset="0"/>
              </a:rPr>
              <a:t>—</a:t>
            </a:r>
            <a:r>
              <a:rPr lang="en-US" altLang="ja-JP" dirty="0" smtClean="0">
                <a:solidFill>
                  <a:srgbClr val="0000FF"/>
                </a:solidFill>
                <a:latin typeface="Corbel" charset="0"/>
                <a:ea typeface="ＭＳ ゴシック" charset="0"/>
                <a:cs typeface="ＭＳ ゴシック" charset="0"/>
              </a:rPr>
              <a:t>3000 </a:t>
            </a:r>
            <a:r>
              <a:rPr lang="en-US" altLang="ja-JP" dirty="0">
                <a:solidFill>
                  <a:srgbClr val="0000FF"/>
                </a:solidFill>
                <a:latin typeface="Corbel" charset="0"/>
                <a:ea typeface="ＭＳ ゴシック" charset="0"/>
                <a:cs typeface="ＭＳ ゴシック" charset="0"/>
              </a:rPr>
              <a:t>km</a:t>
            </a:r>
            <a:r>
              <a:rPr lang="ja-JP" altLang="en-US" dirty="0">
                <a:solidFill>
                  <a:srgbClr val="0000FF"/>
                </a:solidFill>
                <a:latin typeface="Corbel" charset="0"/>
                <a:ea typeface="ＭＳ ゴシック" charset="0"/>
                <a:cs typeface="ＭＳ ゴシック" charset="0"/>
              </a:rPr>
              <a:t>程度</a:t>
            </a:r>
            <a:r>
              <a:rPr lang="ja-JP" altLang="en-US" dirty="0" smtClean="0">
                <a:solidFill>
                  <a:srgbClr val="0000FF"/>
                </a:solidFill>
                <a:latin typeface="Corbel" charset="0"/>
                <a:ea typeface="ＭＳ ゴシック" charset="0"/>
                <a:cs typeface="ＭＳ ゴシック" charset="0"/>
              </a:rPr>
              <a:t>の</a:t>
            </a:r>
            <a:endParaRPr lang="en-US" altLang="ja-JP" dirty="0" smtClean="0">
              <a:solidFill>
                <a:srgbClr val="0000FF"/>
              </a:solidFill>
              <a:latin typeface="Corbel" charset="0"/>
              <a:ea typeface="ＭＳ ゴシック" charset="0"/>
              <a:cs typeface="ＭＳ ゴシック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ja-JP" altLang="en-US" dirty="0" smtClean="0">
                <a:solidFill>
                  <a:srgbClr val="0000FF"/>
                </a:solidFill>
                <a:latin typeface="Corbel" charset="0"/>
                <a:ea typeface="ＭＳ ゴシック" charset="0"/>
                <a:cs typeface="ＭＳ ゴシック" charset="0"/>
              </a:rPr>
              <a:t>高感度基線が必要</a:t>
            </a:r>
            <a:endParaRPr lang="en-US" altLang="ja-JP" dirty="0">
              <a:solidFill>
                <a:srgbClr val="0000FF"/>
              </a:solidFill>
              <a:latin typeface="Corbel" charset="0"/>
              <a:ea typeface="ＭＳ ゴシック" charset="0"/>
              <a:cs typeface="ＭＳ ゴシック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ja-JP" dirty="0">
              <a:latin typeface="Corbel" charset="0"/>
              <a:ea typeface="ＭＳ ゴシック" charset="0"/>
              <a:cs typeface="ＭＳ 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3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33254</TotalTime>
  <Words>1951</Words>
  <Application>Microsoft Macintosh PowerPoint</Application>
  <PresentationFormat>画面に合わせる (4:3)</PresentationFormat>
  <Paragraphs>345</Paragraphs>
  <Slides>33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5" baseType="lpstr">
      <vt:lpstr>ホワイト</vt:lpstr>
      <vt:lpstr>数式</vt:lpstr>
      <vt:lpstr>SKAによって展開される天体位置計測に基づくサイエンス   日本版SKA Science Book 第7章：　近傍宇宙時空計測</vt:lpstr>
      <vt:lpstr>基調講演内容</vt:lpstr>
      <vt:lpstr>日本版SKA Science Book 第7章 「近傍宇宙時空計測」</vt:lpstr>
      <vt:lpstr>時代が経っても揺るがない 天体位置計測継続の重要性</vt:lpstr>
      <vt:lpstr>波長横断的な宇宙時空計測は不可欠</vt:lpstr>
      <vt:lpstr>SKAによる天体位置計測への期待</vt:lpstr>
      <vt:lpstr>SKAアストロメトリの実現性 1/6： 感度</vt:lpstr>
      <vt:lpstr>SKAアストロメトリの実現性 2/6： 位置決定精度</vt:lpstr>
      <vt:lpstr>SKAアストロメトリの実現性 3/6： 天体サイズ</vt:lpstr>
      <vt:lpstr>SKAアストロメトリの実現性 4/6：　広視野・同時複数視野</vt:lpstr>
      <vt:lpstr>SKAアストロメトリの実現性 5/6：　測量対象密集度</vt:lpstr>
      <vt:lpstr>SKAアストロメトリの実現性 6/6： 同一視野内で観測される参照電波源</vt:lpstr>
      <vt:lpstr>SKAアストロメトリを巡る世界の情勢 </vt:lpstr>
      <vt:lpstr>VLBI with the SKA</vt:lpstr>
      <vt:lpstr>VLBI with SKA1-MID (and SKA2) and SKA1-SUR</vt:lpstr>
      <vt:lpstr>Annual parallaxes in pulsar timing</vt:lpstr>
      <vt:lpstr>Spiral Arm Tomography 1/2</vt:lpstr>
      <vt:lpstr>Spiral Arm Tomography 2/2</vt:lpstr>
      <vt:lpstr>天の川銀河 全体を俯瞰：  OHメーザー源</vt:lpstr>
      <vt:lpstr>SPLASH (Southern Parkes Large Area Survey for Hydroxyl) 掃天OH放射探査 (Dawson et al. 2014)</vt:lpstr>
      <vt:lpstr>1612 MHz OHメーザー源の特徴 (SPLASHデータより）</vt:lpstr>
      <vt:lpstr>広域HI放射撮像との協調</vt:lpstr>
      <vt:lpstr>近傍銀河の 固有運動計測</vt:lpstr>
      <vt:lpstr>太陽系の永年 （銀河）光行差 （QSO相対固有運動）</vt:lpstr>
      <vt:lpstr>日本が狙うサイエンス： 近傍宇宙時空計測</vt:lpstr>
      <vt:lpstr>天の川銀河中心域の本格的測量</vt:lpstr>
      <vt:lpstr>天の川銀河バルジの本格的測量</vt:lpstr>
      <vt:lpstr>天の川—マゼラン銀河系の動力学構造</vt:lpstr>
      <vt:lpstr>大小マゼラン銀河の軌道決定へ(σ~10 μas yr-1)</vt:lpstr>
      <vt:lpstr>日本からSKA-VLBIに参加する方向性</vt:lpstr>
      <vt:lpstr>今後の課題</vt:lpstr>
      <vt:lpstr>超広帯域記録VLBIの明るい見通し</vt:lpstr>
      <vt:lpstr>まとめ  高精度宇宙測量・座標系構築:   10マイクロ秒角台 (SKA1)：　 　　　　現行事業(VERA等)の２桁の測量対象 天の川銀河天文学の諸重要課題解明のための連携実現 1マイクロ秒角台 (SKA2)：　宇宙論・相対論・惑星科学との連携</vt:lpstr>
    </vt:vector>
  </TitlesOfParts>
  <Company>鹿児島大学大学院理工学研究科物理・宇宙専攻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日本版SKA Science Book 第7章：　近傍宇宙時空計測</dc:title>
  <dc:creator>Hiroshi Imai</dc:creator>
  <cp:lastModifiedBy>Hiroshi Imai</cp:lastModifiedBy>
  <cp:revision>337</cp:revision>
  <dcterms:created xsi:type="dcterms:W3CDTF">2015-02-06T13:00:19Z</dcterms:created>
  <dcterms:modified xsi:type="dcterms:W3CDTF">2015-03-04T13:53:02Z</dcterms:modified>
</cp:coreProperties>
</file>